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1"/>
  </p:notesMasterIdLst>
  <p:handoutMasterIdLst>
    <p:handoutMasterId r:id="rId112"/>
  </p:handoutMasterIdLst>
  <p:sldIdLst>
    <p:sldId id="267" r:id="rId2"/>
    <p:sldId id="391" r:id="rId3"/>
    <p:sldId id="381" r:id="rId4"/>
    <p:sldId id="392" r:id="rId5"/>
    <p:sldId id="393" r:id="rId6"/>
    <p:sldId id="489" r:id="rId7"/>
    <p:sldId id="394" r:id="rId8"/>
    <p:sldId id="382" r:id="rId9"/>
    <p:sldId id="395" r:id="rId10"/>
    <p:sldId id="396" r:id="rId11"/>
    <p:sldId id="383" r:id="rId12"/>
    <p:sldId id="397" r:id="rId13"/>
    <p:sldId id="398" r:id="rId14"/>
    <p:sldId id="399" r:id="rId15"/>
    <p:sldId id="400" r:id="rId16"/>
    <p:sldId id="401" r:id="rId17"/>
    <p:sldId id="402" r:id="rId18"/>
    <p:sldId id="404" r:id="rId19"/>
    <p:sldId id="403" r:id="rId20"/>
    <p:sldId id="405" r:id="rId21"/>
    <p:sldId id="408" r:id="rId22"/>
    <p:sldId id="407" r:id="rId23"/>
    <p:sldId id="406" r:id="rId24"/>
    <p:sldId id="411" r:id="rId25"/>
    <p:sldId id="410" r:id="rId26"/>
    <p:sldId id="409" r:id="rId27"/>
    <p:sldId id="414" r:id="rId28"/>
    <p:sldId id="413" r:id="rId29"/>
    <p:sldId id="412" r:id="rId30"/>
    <p:sldId id="418" r:id="rId31"/>
    <p:sldId id="384" r:id="rId32"/>
    <p:sldId id="417" r:id="rId33"/>
    <p:sldId id="416" r:id="rId34"/>
    <p:sldId id="386" r:id="rId35"/>
    <p:sldId id="387" r:id="rId36"/>
    <p:sldId id="388" r:id="rId37"/>
    <p:sldId id="389" r:id="rId38"/>
    <p:sldId id="422" r:id="rId39"/>
    <p:sldId id="421" r:id="rId40"/>
    <p:sldId id="420" r:id="rId41"/>
    <p:sldId id="419" r:id="rId42"/>
    <p:sldId id="426" r:id="rId43"/>
    <p:sldId id="425" r:id="rId44"/>
    <p:sldId id="424" r:id="rId45"/>
    <p:sldId id="423" r:id="rId46"/>
    <p:sldId id="427" r:id="rId47"/>
    <p:sldId id="430" r:id="rId48"/>
    <p:sldId id="429" r:id="rId49"/>
    <p:sldId id="428" r:id="rId50"/>
    <p:sldId id="435" r:id="rId51"/>
    <p:sldId id="434" r:id="rId52"/>
    <p:sldId id="433" r:id="rId53"/>
    <p:sldId id="432" r:id="rId54"/>
    <p:sldId id="431" r:id="rId55"/>
    <p:sldId id="436" r:id="rId56"/>
    <p:sldId id="441" r:id="rId57"/>
    <p:sldId id="440" r:id="rId58"/>
    <p:sldId id="439" r:id="rId59"/>
    <p:sldId id="438" r:id="rId60"/>
    <p:sldId id="437" r:id="rId61"/>
    <p:sldId id="442" r:id="rId62"/>
    <p:sldId id="379" r:id="rId63"/>
    <p:sldId id="447" r:id="rId64"/>
    <p:sldId id="446" r:id="rId65"/>
    <p:sldId id="445" r:id="rId66"/>
    <p:sldId id="444" r:id="rId67"/>
    <p:sldId id="443" r:id="rId68"/>
    <p:sldId id="448" r:id="rId69"/>
    <p:sldId id="453" r:id="rId70"/>
    <p:sldId id="452" r:id="rId71"/>
    <p:sldId id="451" r:id="rId72"/>
    <p:sldId id="450" r:id="rId73"/>
    <p:sldId id="449" r:id="rId74"/>
    <p:sldId id="454" r:id="rId75"/>
    <p:sldId id="459" r:id="rId76"/>
    <p:sldId id="458" r:id="rId77"/>
    <p:sldId id="457" r:id="rId78"/>
    <p:sldId id="456" r:id="rId79"/>
    <p:sldId id="455" r:id="rId80"/>
    <p:sldId id="460" r:id="rId81"/>
    <p:sldId id="465" r:id="rId82"/>
    <p:sldId id="464" r:id="rId83"/>
    <p:sldId id="463" r:id="rId84"/>
    <p:sldId id="462" r:id="rId85"/>
    <p:sldId id="461" r:id="rId86"/>
    <p:sldId id="466" r:id="rId87"/>
    <p:sldId id="471" r:id="rId88"/>
    <p:sldId id="470" r:id="rId89"/>
    <p:sldId id="469" r:id="rId90"/>
    <p:sldId id="468" r:id="rId91"/>
    <p:sldId id="467" r:id="rId92"/>
    <p:sldId id="472" r:id="rId93"/>
    <p:sldId id="477" r:id="rId94"/>
    <p:sldId id="476" r:id="rId95"/>
    <p:sldId id="475" r:id="rId96"/>
    <p:sldId id="474" r:id="rId97"/>
    <p:sldId id="473" r:id="rId98"/>
    <p:sldId id="478" r:id="rId99"/>
    <p:sldId id="483" r:id="rId100"/>
    <p:sldId id="482" r:id="rId101"/>
    <p:sldId id="481" r:id="rId102"/>
    <p:sldId id="480" r:id="rId103"/>
    <p:sldId id="479" r:id="rId104"/>
    <p:sldId id="484" r:id="rId105"/>
    <p:sldId id="488" r:id="rId106"/>
    <p:sldId id="487" r:id="rId107"/>
    <p:sldId id="486" r:id="rId108"/>
    <p:sldId id="261" r:id="rId109"/>
    <p:sldId id="485" r:id="rId11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679"/>
    <a:srgbClr val="000000"/>
    <a:srgbClr val="BABCBE"/>
    <a:srgbClr val="EC2227"/>
    <a:srgbClr val="3D3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2" autoAdjust="0"/>
    <p:restoredTop sz="86427" autoAdjust="0"/>
  </p:normalViewPr>
  <p:slideViewPr>
    <p:cSldViewPr snapToGrid="0" snapToObjects="1">
      <p:cViewPr varScale="1">
        <p:scale>
          <a:sx n="127" d="100"/>
          <a:sy n="127" d="100"/>
        </p:scale>
        <p:origin x="660" y="1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522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a:solidFill>
                <a:schemeClr val="tx1"/>
              </a:solidFill>
            </a:rPr>
            <a:t>Other</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CB793150-1005-4DCB-B8AB-291B93FDE516}" type="presOf" srcId="{D1EB14A3-E50B-4C6B-8B85-FC2F1AA58ED5}" destId="{ECAE1A64-3C26-4CD0-8055-16154FF0361B}" srcOrd="0" destOrd="0" presId="urn:microsoft.com/office/officeart/2005/8/layout/matrix3"/>
    <dgm:cxn modelId="{C084747F-D7FF-4027-9386-0BC57A5B2819}" type="presOf" srcId="{1439D559-D189-4FF1-A4FB-F22A15A268D1}" destId="{B6C28692-8BAE-4E06-A3BE-9AAFCCA84D47}" srcOrd="0" destOrd="0" presId="urn:microsoft.com/office/officeart/2005/8/layout/matrix3"/>
    <dgm:cxn modelId="{E459CB80-AA3F-4E35-A0FA-F40BCD80E1A4}" type="presOf" srcId="{B5E039F1-BBD9-49CA-AED0-167893AD4C2D}" destId="{AA9D5778-9E54-41DB-BF3A-44486A11C644}"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AC9E938D-B1C7-4364-BBE3-662D98A72C49}" type="presOf" srcId="{95D9FA2A-C5BC-4752-8E72-6799C0FBC1C6}" destId="{C9DED484-765B-4B50-9650-386C82457535}"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A972F1FA-F23B-442B-B359-B279E50DD31F}" type="presOf" srcId="{3E4F9D75-D5D8-4314-ACBD-27833A7F9B37}" destId="{0F528374-3DE1-4486-B71C-82DC73192314}" srcOrd="0" destOrd="0" presId="urn:microsoft.com/office/officeart/2005/8/layout/matrix3"/>
    <dgm:cxn modelId="{E92B8D69-78B4-4931-8590-9233EED7D9ED}" type="presParOf" srcId="{0F528374-3DE1-4486-B71C-82DC73192314}" destId="{7476B03F-5A87-4E08-A32E-D8B9821AFAB6}" srcOrd="0" destOrd="0" presId="urn:microsoft.com/office/officeart/2005/8/layout/matrix3"/>
    <dgm:cxn modelId="{65EA4D13-83CB-4ACD-BC88-8C43826BC0DF}" type="presParOf" srcId="{0F528374-3DE1-4486-B71C-82DC73192314}" destId="{ECAE1A64-3C26-4CD0-8055-16154FF0361B}" srcOrd="1" destOrd="0" presId="urn:microsoft.com/office/officeart/2005/8/layout/matrix3"/>
    <dgm:cxn modelId="{A335D79C-241D-4A3D-8997-0828D0E90E26}" type="presParOf" srcId="{0F528374-3DE1-4486-B71C-82DC73192314}" destId="{AA9D5778-9E54-41DB-BF3A-44486A11C644}" srcOrd="2" destOrd="0" presId="urn:microsoft.com/office/officeart/2005/8/layout/matrix3"/>
    <dgm:cxn modelId="{C5A17D08-B8A6-46EE-8231-692C4F03BB86}" type="presParOf" srcId="{0F528374-3DE1-4486-B71C-82DC73192314}" destId="{B6C28692-8BAE-4E06-A3BE-9AAFCCA84D47}" srcOrd="3" destOrd="0" presId="urn:microsoft.com/office/officeart/2005/8/layout/matrix3"/>
    <dgm:cxn modelId="{3F8417B2-A8E2-44EF-BDAD-32CE1CFA304D}"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B3453827-C858-4B05-83E1-AF88F6F6F4C6}" type="presOf" srcId="{95D9FA2A-C5BC-4752-8E72-6799C0FBC1C6}" destId="{C9DED484-765B-4B50-9650-386C82457535}" srcOrd="0" destOrd="0" presId="urn:microsoft.com/office/officeart/2005/8/layout/matrix3"/>
    <dgm:cxn modelId="{AB76822F-9345-4098-8C8A-91A19F0AB1F7}" type="presOf" srcId="{B5E039F1-BBD9-49CA-AED0-167893AD4C2D}" destId="{AA9D5778-9E54-41DB-BF3A-44486A11C64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E7BCA879-4892-4534-8EB8-A5FC4107D381}" type="presOf" srcId="{3E4F9D75-D5D8-4314-ACBD-27833A7F9B37}" destId="{0F528374-3DE1-4486-B71C-82DC73192314}"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718C25EA-22B8-42E8-BEB1-56CFC157973F}" type="presOf" srcId="{D1EB14A3-E50B-4C6B-8B85-FC2F1AA58ED5}" destId="{ECAE1A64-3C26-4CD0-8055-16154FF0361B}" srcOrd="0" destOrd="0" presId="urn:microsoft.com/office/officeart/2005/8/layout/matrix3"/>
    <dgm:cxn modelId="{AF370DF1-F0AD-47E4-9991-EA0C0466787E}" type="presOf" srcId="{1439D559-D189-4FF1-A4FB-F22A15A268D1}" destId="{B6C28692-8BAE-4E06-A3BE-9AAFCCA84D47}" srcOrd="0" destOrd="0" presId="urn:microsoft.com/office/officeart/2005/8/layout/matrix3"/>
    <dgm:cxn modelId="{FD3A1FB2-417B-48D5-9EF1-F6C4C0CC47BE}" type="presParOf" srcId="{0F528374-3DE1-4486-B71C-82DC73192314}" destId="{7476B03F-5A87-4E08-A32E-D8B9821AFAB6}" srcOrd="0" destOrd="0" presId="urn:microsoft.com/office/officeart/2005/8/layout/matrix3"/>
    <dgm:cxn modelId="{D7997345-72F4-4203-94A0-24146BD95F29}" type="presParOf" srcId="{0F528374-3DE1-4486-B71C-82DC73192314}" destId="{ECAE1A64-3C26-4CD0-8055-16154FF0361B}" srcOrd="1" destOrd="0" presId="urn:microsoft.com/office/officeart/2005/8/layout/matrix3"/>
    <dgm:cxn modelId="{0BF4A1B0-7163-46C3-A605-FCB4EDDF36A3}" type="presParOf" srcId="{0F528374-3DE1-4486-B71C-82DC73192314}" destId="{AA9D5778-9E54-41DB-BF3A-44486A11C644}" srcOrd="2" destOrd="0" presId="urn:microsoft.com/office/officeart/2005/8/layout/matrix3"/>
    <dgm:cxn modelId="{FBA3B1A6-72A4-46AC-A494-204E0B621B56}" type="presParOf" srcId="{0F528374-3DE1-4486-B71C-82DC73192314}" destId="{B6C28692-8BAE-4E06-A3BE-9AAFCCA84D47}" srcOrd="3" destOrd="0" presId="urn:microsoft.com/office/officeart/2005/8/layout/matrix3"/>
    <dgm:cxn modelId="{7A7BB82F-3177-42A6-8E93-0D90F45BD5EC}"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a:solidFill>
                <a:schemeClr val="tx1"/>
              </a:solidFill>
            </a:rPr>
            <a:t>Other</a:t>
          </a:r>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E83D3764-FFA7-42EF-A5B9-FF58F830B1F5}" type="presOf" srcId="{D1EB14A3-E50B-4C6B-8B85-FC2F1AA58ED5}" destId="{ECAE1A64-3C26-4CD0-8055-16154FF0361B}" srcOrd="0" destOrd="0" presId="urn:microsoft.com/office/officeart/2005/8/layout/matrix3"/>
    <dgm:cxn modelId="{4CF0636F-26C1-4C75-9E2C-4FAFB3DA2B08}" type="presOf" srcId="{1439D559-D189-4FF1-A4FB-F22A15A268D1}" destId="{B6C28692-8BAE-4E06-A3BE-9AAFCCA84D47}"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B0800C92-9CB1-4820-A087-FA91A5BF35D0}" type="presOf" srcId="{B5E039F1-BBD9-49CA-AED0-167893AD4C2D}" destId="{AA9D5778-9E54-41DB-BF3A-44486A11C644}" srcOrd="0" destOrd="0" presId="urn:microsoft.com/office/officeart/2005/8/layout/matrix3"/>
    <dgm:cxn modelId="{D0563CAE-22D9-45DE-8FB0-5E2715BD32BF}" type="presOf" srcId="{95D9FA2A-C5BC-4752-8E72-6799C0FBC1C6}" destId="{C9DED484-765B-4B50-9650-386C82457535}"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B11439D0-A4DE-4491-8DA9-F7E25E344B4F}" type="presOf" srcId="{3E4F9D75-D5D8-4314-ACBD-27833A7F9B37}" destId="{0F528374-3DE1-4486-B71C-82DC73192314}"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0883635C-9C7F-419C-8B81-F88FC0B6C270}" type="presParOf" srcId="{0F528374-3DE1-4486-B71C-82DC73192314}" destId="{7476B03F-5A87-4E08-A32E-D8B9821AFAB6}" srcOrd="0" destOrd="0" presId="urn:microsoft.com/office/officeart/2005/8/layout/matrix3"/>
    <dgm:cxn modelId="{C4262DC8-8973-492C-B748-E813470AC2F3}" type="presParOf" srcId="{0F528374-3DE1-4486-B71C-82DC73192314}" destId="{ECAE1A64-3C26-4CD0-8055-16154FF0361B}" srcOrd="1" destOrd="0" presId="urn:microsoft.com/office/officeart/2005/8/layout/matrix3"/>
    <dgm:cxn modelId="{D742156E-8C6C-4491-9FAC-84A67D53C161}" type="presParOf" srcId="{0F528374-3DE1-4486-B71C-82DC73192314}" destId="{AA9D5778-9E54-41DB-BF3A-44486A11C644}" srcOrd="2" destOrd="0" presId="urn:microsoft.com/office/officeart/2005/8/layout/matrix3"/>
    <dgm:cxn modelId="{0D7B167A-8889-46BF-97AC-3E2CFA6A7EC8}" type="presParOf" srcId="{0F528374-3DE1-4486-B71C-82DC73192314}" destId="{B6C28692-8BAE-4E06-A3BE-9AAFCCA84D47}" srcOrd="3" destOrd="0" presId="urn:microsoft.com/office/officeart/2005/8/layout/matrix3"/>
    <dgm:cxn modelId="{8A42B3B0-CF25-413D-8C39-E6F4F9A6ED96}"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a:solidFill>
                <a:schemeClr val="tx1"/>
              </a:solidFill>
            </a:rPr>
            <a:t>Other</a:t>
          </a:r>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E83D3764-FFA7-42EF-A5B9-FF58F830B1F5}" type="presOf" srcId="{D1EB14A3-E50B-4C6B-8B85-FC2F1AA58ED5}" destId="{ECAE1A64-3C26-4CD0-8055-16154FF0361B}" srcOrd="0" destOrd="0" presId="urn:microsoft.com/office/officeart/2005/8/layout/matrix3"/>
    <dgm:cxn modelId="{4CF0636F-26C1-4C75-9E2C-4FAFB3DA2B08}" type="presOf" srcId="{1439D559-D189-4FF1-A4FB-F22A15A268D1}" destId="{B6C28692-8BAE-4E06-A3BE-9AAFCCA84D47}"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B0800C92-9CB1-4820-A087-FA91A5BF35D0}" type="presOf" srcId="{B5E039F1-BBD9-49CA-AED0-167893AD4C2D}" destId="{AA9D5778-9E54-41DB-BF3A-44486A11C644}" srcOrd="0" destOrd="0" presId="urn:microsoft.com/office/officeart/2005/8/layout/matrix3"/>
    <dgm:cxn modelId="{D0563CAE-22D9-45DE-8FB0-5E2715BD32BF}" type="presOf" srcId="{95D9FA2A-C5BC-4752-8E72-6799C0FBC1C6}" destId="{C9DED484-765B-4B50-9650-386C82457535}"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B11439D0-A4DE-4491-8DA9-F7E25E344B4F}" type="presOf" srcId="{3E4F9D75-D5D8-4314-ACBD-27833A7F9B37}" destId="{0F528374-3DE1-4486-B71C-82DC73192314}"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0883635C-9C7F-419C-8B81-F88FC0B6C270}" type="presParOf" srcId="{0F528374-3DE1-4486-B71C-82DC73192314}" destId="{7476B03F-5A87-4E08-A32E-D8B9821AFAB6}" srcOrd="0" destOrd="0" presId="urn:microsoft.com/office/officeart/2005/8/layout/matrix3"/>
    <dgm:cxn modelId="{C4262DC8-8973-492C-B748-E813470AC2F3}" type="presParOf" srcId="{0F528374-3DE1-4486-B71C-82DC73192314}" destId="{ECAE1A64-3C26-4CD0-8055-16154FF0361B}" srcOrd="1" destOrd="0" presId="urn:microsoft.com/office/officeart/2005/8/layout/matrix3"/>
    <dgm:cxn modelId="{D742156E-8C6C-4491-9FAC-84A67D53C161}" type="presParOf" srcId="{0F528374-3DE1-4486-B71C-82DC73192314}" destId="{AA9D5778-9E54-41DB-BF3A-44486A11C644}" srcOrd="2" destOrd="0" presId="urn:microsoft.com/office/officeart/2005/8/layout/matrix3"/>
    <dgm:cxn modelId="{0D7B167A-8889-46BF-97AC-3E2CFA6A7EC8}" type="presParOf" srcId="{0F528374-3DE1-4486-B71C-82DC73192314}" destId="{B6C28692-8BAE-4E06-A3BE-9AAFCCA84D47}" srcOrd="3" destOrd="0" presId="urn:microsoft.com/office/officeart/2005/8/layout/matrix3"/>
    <dgm:cxn modelId="{8A42B3B0-CF25-413D-8C39-E6F4F9A6ED96}"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a:solidFill>
                <a:schemeClr val="tx1"/>
              </a:solidFill>
            </a:rPr>
            <a:t>Other</a:t>
          </a:r>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E83D3764-FFA7-42EF-A5B9-FF58F830B1F5}" type="presOf" srcId="{D1EB14A3-E50B-4C6B-8B85-FC2F1AA58ED5}" destId="{ECAE1A64-3C26-4CD0-8055-16154FF0361B}" srcOrd="0" destOrd="0" presId="urn:microsoft.com/office/officeart/2005/8/layout/matrix3"/>
    <dgm:cxn modelId="{4CF0636F-26C1-4C75-9E2C-4FAFB3DA2B08}" type="presOf" srcId="{1439D559-D189-4FF1-A4FB-F22A15A268D1}" destId="{B6C28692-8BAE-4E06-A3BE-9AAFCCA84D47}"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B0800C92-9CB1-4820-A087-FA91A5BF35D0}" type="presOf" srcId="{B5E039F1-BBD9-49CA-AED0-167893AD4C2D}" destId="{AA9D5778-9E54-41DB-BF3A-44486A11C644}" srcOrd="0" destOrd="0" presId="urn:microsoft.com/office/officeart/2005/8/layout/matrix3"/>
    <dgm:cxn modelId="{D0563CAE-22D9-45DE-8FB0-5E2715BD32BF}" type="presOf" srcId="{95D9FA2A-C5BC-4752-8E72-6799C0FBC1C6}" destId="{C9DED484-765B-4B50-9650-386C82457535}"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B11439D0-A4DE-4491-8DA9-F7E25E344B4F}" type="presOf" srcId="{3E4F9D75-D5D8-4314-ACBD-27833A7F9B37}" destId="{0F528374-3DE1-4486-B71C-82DC73192314}"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0883635C-9C7F-419C-8B81-F88FC0B6C270}" type="presParOf" srcId="{0F528374-3DE1-4486-B71C-82DC73192314}" destId="{7476B03F-5A87-4E08-A32E-D8B9821AFAB6}" srcOrd="0" destOrd="0" presId="urn:microsoft.com/office/officeart/2005/8/layout/matrix3"/>
    <dgm:cxn modelId="{C4262DC8-8973-492C-B748-E813470AC2F3}" type="presParOf" srcId="{0F528374-3DE1-4486-B71C-82DC73192314}" destId="{ECAE1A64-3C26-4CD0-8055-16154FF0361B}" srcOrd="1" destOrd="0" presId="urn:microsoft.com/office/officeart/2005/8/layout/matrix3"/>
    <dgm:cxn modelId="{D742156E-8C6C-4491-9FAC-84A67D53C161}" type="presParOf" srcId="{0F528374-3DE1-4486-B71C-82DC73192314}" destId="{AA9D5778-9E54-41DB-BF3A-44486A11C644}" srcOrd="2" destOrd="0" presId="urn:microsoft.com/office/officeart/2005/8/layout/matrix3"/>
    <dgm:cxn modelId="{0D7B167A-8889-46BF-97AC-3E2CFA6A7EC8}" type="presParOf" srcId="{0F528374-3DE1-4486-B71C-82DC73192314}" destId="{B6C28692-8BAE-4E06-A3BE-9AAFCCA84D47}" srcOrd="3" destOrd="0" presId="urn:microsoft.com/office/officeart/2005/8/layout/matrix3"/>
    <dgm:cxn modelId="{8A42B3B0-CF25-413D-8C39-E6F4F9A6ED96}"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D891AD4F-371F-4EB1-B7FF-878F759680E2}" type="presOf" srcId="{3E4F9D75-D5D8-4314-ACBD-27833A7F9B37}" destId="{0F528374-3DE1-4486-B71C-82DC73192314}" srcOrd="0" destOrd="0" presId="urn:microsoft.com/office/officeart/2005/8/layout/matrix3"/>
    <dgm:cxn modelId="{D38D5171-ACD5-4A94-89BB-BF981B179805}" type="presOf" srcId="{1439D559-D189-4FF1-A4FB-F22A15A268D1}" destId="{B6C28692-8BAE-4E06-A3BE-9AAFCCA84D47}"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A8A115AF-A4D3-4C2A-AFE2-7548969A23DD}" type="presOf" srcId="{B5E039F1-BBD9-49CA-AED0-167893AD4C2D}" destId="{AA9D5778-9E54-41DB-BF3A-44486A11C644}" srcOrd="0" destOrd="0" presId="urn:microsoft.com/office/officeart/2005/8/layout/matrix3"/>
    <dgm:cxn modelId="{DEB426C2-D978-49DA-A7BA-6A09148FA65A}" type="presOf" srcId="{D1EB14A3-E50B-4C6B-8B85-FC2F1AA58ED5}" destId="{ECAE1A64-3C26-4CD0-8055-16154FF0361B}"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69ECAAFA-BA0C-47B6-949C-875EC3B1538C}" type="presOf" srcId="{95D9FA2A-C5BC-4752-8E72-6799C0FBC1C6}" destId="{C9DED484-765B-4B50-9650-386C82457535}" srcOrd="0" destOrd="0" presId="urn:microsoft.com/office/officeart/2005/8/layout/matrix3"/>
    <dgm:cxn modelId="{FB64B5C8-52C9-4212-B85A-70BE1B6E25F0}" type="presParOf" srcId="{0F528374-3DE1-4486-B71C-82DC73192314}" destId="{7476B03F-5A87-4E08-A32E-D8B9821AFAB6}" srcOrd="0" destOrd="0" presId="urn:microsoft.com/office/officeart/2005/8/layout/matrix3"/>
    <dgm:cxn modelId="{573DB7C2-B959-4F35-98FA-0411F33E2260}" type="presParOf" srcId="{0F528374-3DE1-4486-B71C-82DC73192314}" destId="{ECAE1A64-3C26-4CD0-8055-16154FF0361B}" srcOrd="1" destOrd="0" presId="urn:microsoft.com/office/officeart/2005/8/layout/matrix3"/>
    <dgm:cxn modelId="{A76769F6-9ACB-4C6E-BDD5-7B12C2AC8980}" type="presParOf" srcId="{0F528374-3DE1-4486-B71C-82DC73192314}" destId="{AA9D5778-9E54-41DB-BF3A-44486A11C644}" srcOrd="2" destOrd="0" presId="urn:microsoft.com/office/officeart/2005/8/layout/matrix3"/>
    <dgm:cxn modelId="{5C89199D-5E96-4D74-A7B4-52BA5E305699}" type="presParOf" srcId="{0F528374-3DE1-4486-B71C-82DC73192314}" destId="{B6C28692-8BAE-4E06-A3BE-9AAFCCA84D47}" srcOrd="3" destOrd="0" presId="urn:microsoft.com/office/officeart/2005/8/layout/matrix3"/>
    <dgm:cxn modelId="{55CFC4CB-B098-4E15-B5AF-D4614AD41262}"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custLinFactY="26202" custLinFactNeighborX="52638" custLinFactNeighborY="100000"/>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custAng="0">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custLinFactNeighborY="6183">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01806245-986A-43DA-8AF3-D60DB26B67CB}" type="presOf" srcId="{95D9FA2A-C5BC-4752-8E72-6799C0FBC1C6}" destId="{C9DED484-765B-4B50-9650-386C82457535}" srcOrd="0" destOrd="0" presId="urn:microsoft.com/office/officeart/2005/8/layout/matrix3"/>
    <dgm:cxn modelId="{C3B48178-E20C-4F81-8B23-F7D5297FDBEF}" type="presOf" srcId="{D1EB14A3-E50B-4C6B-8B85-FC2F1AA58ED5}" destId="{ECAE1A64-3C26-4CD0-8055-16154FF0361B}" srcOrd="0" destOrd="0" presId="urn:microsoft.com/office/officeart/2005/8/layout/matrix3"/>
    <dgm:cxn modelId="{31E26179-641A-46A5-9832-149148926787}" type="presOf" srcId="{B5E039F1-BBD9-49CA-AED0-167893AD4C2D}" destId="{AA9D5778-9E54-41DB-BF3A-44486A11C644}"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85122087-D62A-40A4-936E-A0C6D47D1A62}" type="presOf" srcId="{3E4F9D75-D5D8-4314-ACBD-27833A7F9B37}" destId="{0F528374-3DE1-4486-B71C-82DC73192314}" srcOrd="0" destOrd="0" presId="urn:microsoft.com/office/officeart/2005/8/layout/matrix3"/>
    <dgm:cxn modelId="{48532294-5668-4741-9A74-46F6326C5E53}" type="presOf" srcId="{1439D559-D189-4FF1-A4FB-F22A15A268D1}" destId="{B6C28692-8BAE-4E06-A3BE-9AAFCCA84D47}"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67069197-A45C-4E5F-B798-F2F96E1AB07D}" type="presParOf" srcId="{0F528374-3DE1-4486-B71C-82DC73192314}" destId="{7476B03F-5A87-4E08-A32E-D8B9821AFAB6}" srcOrd="0" destOrd="0" presId="urn:microsoft.com/office/officeart/2005/8/layout/matrix3"/>
    <dgm:cxn modelId="{DE7EC1CF-BE89-4F22-9E80-D832FCE87DB0}" type="presParOf" srcId="{0F528374-3DE1-4486-B71C-82DC73192314}" destId="{ECAE1A64-3C26-4CD0-8055-16154FF0361B}" srcOrd="1" destOrd="0" presId="urn:microsoft.com/office/officeart/2005/8/layout/matrix3"/>
    <dgm:cxn modelId="{6901F0E8-CCC2-41C7-BD22-FF8DDC968FFF}" type="presParOf" srcId="{0F528374-3DE1-4486-B71C-82DC73192314}" destId="{AA9D5778-9E54-41DB-BF3A-44486A11C644}" srcOrd="2" destOrd="0" presId="urn:microsoft.com/office/officeart/2005/8/layout/matrix3"/>
    <dgm:cxn modelId="{8AE93BF0-8414-4DCD-9AAE-9213651A9A6B}" type="presParOf" srcId="{0F528374-3DE1-4486-B71C-82DC73192314}" destId="{B6C28692-8BAE-4E06-A3BE-9AAFCCA84D47}" srcOrd="3" destOrd="0" presId="urn:microsoft.com/office/officeart/2005/8/layout/matrix3"/>
    <dgm:cxn modelId="{C06A2B79-2512-4E77-941C-131EE974E341}"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custLinFactY="26202" custLinFactNeighborX="52638" custLinFactNeighborY="100000"/>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custAng="0">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custLinFactNeighborY="6183">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01806245-986A-43DA-8AF3-D60DB26B67CB}" type="presOf" srcId="{95D9FA2A-C5BC-4752-8E72-6799C0FBC1C6}" destId="{C9DED484-765B-4B50-9650-386C82457535}" srcOrd="0" destOrd="0" presId="urn:microsoft.com/office/officeart/2005/8/layout/matrix3"/>
    <dgm:cxn modelId="{C3B48178-E20C-4F81-8B23-F7D5297FDBEF}" type="presOf" srcId="{D1EB14A3-E50B-4C6B-8B85-FC2F1AA58ED5}" destId="{ECAE1A64-3C26-4CD0-8055-16154FF0361B}" srcOrd="0" destOrd="0" presId="urn:microsoft.com/office/officeart/2005/8/layout/matrix3"/>
    <dgm:cxn modelId="{31E26179-641A-46A5-9832-149148926787}" type="presOf" srcId="{B5E039F1-BBD9-49CA-AED0-167893AD4C2D}" destId="{AA9D5778-9E54-41DB-BF3A-44486A11C644}"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85122087-D62A-40A4-936E-A0C6D47D1A62}" type="presOf" srcId="{3E4F9D75-D5D8-4314-ACBD-27833A7F9B37}" destId="{0F528374-3DE1-4486-B71C-82DC73192314}" srcOrd="0" destOrd="0" presId="urn:microsoft.com/office/officeart/2005/8/layout/matrix3"/>
    <dgm:cxn modelId="{48532294-5668-4741-9A74-46F6326C5E53}" type="presOf" srcId="{1439D559-D189-4FF1-A4FB-F22A15A268D1}" destId="{B6C28692-8BAE-4E06-A3BE-9AAFCCA84D47}"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67069197-A45C-4E5F-B798-F2F96E1AB07D}" type="presParOf" srcId="{0F528374-3DE1-4486-B71C-82DC73192314}" destId="{7476B03F-5A87-4E08-A32E-D8B9821AFAB6}" srcOrd="0" destOrd="0" presId="urn:microsoft.com/office/officeart/2005/8/layout/matrix3"/>
    <dgm:cxn modelId="{DE7EC1CF-BE89-4F22-9E80-D832FCE87DB0}" type="presParOf" srcId="{0F528374-3DE1-4486-B71C-82DC73192314}" destId="{ECAE1A64-3C26-4CD0-8055-16154FF0361B}" srcOrd="1" destOrd="0" presId="urn:microsoft.com/office/officeart/2005/8/layout/matrix3"/>
    <dgm:cxn modelId="{6901F0E8-CCC2-41C7-BD22-FF8DDC968FFF}" type="presParOf" srcId="{0F528374-3DE1-4486-B71C-82DC73192314}" destId="{AA9D5778-9E54-41DB-BF3A-44486A11C644}" srcOrd="2" destOrd="0" presId="urn:microsoft.com/office/officeart/2005/8/layout/matrix3"/>
    <dgm:cxn modelId="{8AE93BF0-8414-4DCD-9AAE-9213651A9A6B}" type="presParOf" srcId="{0F528374-3DE1-4486-B71C-82DC73192314}" destId="{B6C28692-8BAE-4E06-A3BE-9AAFCCA84D47}" srcOrd="3" destOrd="0" presId="urn:microsoft.com/office/officeart/2005/8/layout/matrix3"/>
    <dgm:cxn modelId="{C06A2B79-2512-4E77-941C-131EE974E341}"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49C30B01-6696-479A-9863-CFFECF760846}" type="presOf" srcId="{1439D559-D189-4FF1-A4FB-F22A15A268D1}" destId="{B6C28692-8BAE-4E06-A3BE-9AAFCCA84D47}" srcOrd="0" destOrd="0" presId="urn:microsoft.com/office/officeart/2005/8/layout/matrix3"/>
    <dgm:cxn modelId="{B10AE230-2086-4B31-881C-4B20F3881FE1}" type="presOf" srcId="{B5E039F1-BBD9-49CA-AED0-167893AD4C2D}" destId="{AA9D5778-9E54-41DB-BF3A-44486A11C64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930077AD-64C8-4DA2-8862-206B2C4051E9}" type="presOf" srcId="{D1EB14A3-E50B-4C6B-8B85-FC2F1AA58ED5}" destId="{ECAE1A64-3C26-4CD0-8055-16154FF0361B}" srcOrd="0" destOrd="0" presId="urn:microsoft.com/office/officeart/2005/8/layout/matrix3"/>
    <dgm:cxn modelId="{E099B5C7-413E-4D35-B771-C17005D2E464}" type="presOf" srcId="{95D9FA2A-C5BC-4752-8E72-6799C0FBC1C6}" destId="{C9DED484-765B-4B50-9650-386C82457535}"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596DD2E0-7E17-4A65-8B31-C4B55D877717}" type="presOf" srcId="{3E4F9D75-D5D8-4314-ACBD-27833A7F9B37}" destId="{0F528374-3DE1-4486-B71C-82DC73192314}" srcOrd="0" destOrd="0" presId="urn:microsoft.com/office/officeart/2005/8/layout/matrix3"/>
    <dgm:cxn modelId="{BD890C45-9254-4F04-B20D-FD8437107F82}" type="presParOf" srcId="{0F528374-3DE1-4486-B71C-82DC73192314}" destId="{7476B03F-5A87-4E08-A32E-D8B9821AFAB6}" srcOrd="0" destOrd="0" presId="urn:microsoft.com/office/officeart/2005/8/layout/matrix3"/>
    <dgm:cxn modelId="{EFBE8EEF-7080-4DBC-BE6C-0DECE8BA0DEC}" type="presParOf" srcId="{0F528374-3DE1-4486-B71C-82DC73192314}" destId="{ECAE1A64-3C26-4CD0-8055-16154FF0361B}" srcOrd="1" destOrd="0" presId="urn:microsoft.com/office/officeart/2005/8/layout/matrix3"/>
    <dgm:cxn modelId="{ED2506F9-A495-4EA6-B500-689779E040A9}" type="presParOf" srcId="{0F528374-3DE1-4486-B71C-82DC73192314}" destId="{AA9D5778-9E54-41DB-BF3A-44486A11C644}" srcOrd="2" destOrd="0" presId="urn:microsoft.com/office/officeart/2005/8/layout/matrix3"/>
    <dgm:cxn modelId="{39156CFF-8A7B-4470-83A3-B33E37C36EA8}" type="presParOf" srcId="{0F528374-3DE1-4486-B71C-82DC73192314}" destId="{B6C28692-8BAE-4E06-A3BE-9AAFCCA84D47}" srcOrd="3" destOrd="0" presId="urn:microsoft.com/office/officeart/2005/8/layout/matrix3"/>
    <dgm:cxn modelId="{7E2491CD-2266-46A8-9ECE-1E11F926CD3F}"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49C30B01-6696-479A-9863-CFFECF760846}" type="presOf" srcId="{1439D559-D189-4FF1-A4FB-F22A15A268D1}" destId="{B6C28692-8BAE-4E06-A3BE-9AAFCCA84D47}" srcOrd="0" destOrd="0" presId="urn:microsoft.com/office/officeart/2005/8/layout/matrix3"/>
    <dgm:cxn modelId="{B10AE230-2086-4B31-881C-4B20F3881FE1}" type="presOf" srcId="{B5E039F1-BBD9-49CA-AED0-167893AD4C2D}" destId="{AA9D5778-9E54-41DB-BF3A-44486A11C64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930077AD-64C8-4DA2-8862-206B2C4051E9}" type="presOf" srcId="{D1EB14A3-E50B-4C6B-8B85-FC2F1AA58ED5}" destId="{ECAE1A64-3C26-4CD0-8055-16154FF0361B}" srcOrd="0" destOrd="0" presId="urn:microsoft.com/office/officeart/2005/8/layout/matrix3"/>
    <dgm:cxn modelId="{E099B5C7-413E-4D35-B771-C17005D2E464}" type="presOf" srcId="{95D9FA2A-C5BC-4752-8E72-6799C0FBC1C6}" destId="{C9DED484-765B-4B50-9650-386C82457535}"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596DD2E0-7E17-4A65-8B31-C4B55D877717}" type="presOf" srcId="{3E4F9D75-D5D8-4314-ACBD-27833A7F9B37}" destId="{0F528374-3DE1-4486-B71C-82DC73192314}" srcOrd="0" destOrd="0" presId="urn:microsoft.com/office/officeart/2005/8/layout/matrix3"/>
    <dgm:cxn modelId="{BD890C45-9254-4F04-B20D-FD8437107F82}" type="presParOf" srcId="{0F528374-3DE1-4486-B71C-82DC73192314}" destId="{7476B03F-5A87-4E08-A32E-D8B9821AFAB6}" srcOrd="0" destOrd="0" presId="urn:microsoft.com/office/officeart/2005/8/layout/matrix3"/>
    <dgm:cxn modelId="{EFBE8EEF-7080-4DBC-BE6C-0DECE8BA0DEC}" type="presParOf" srcId="{0F528374-3DE1-4486-B71C-82DC73192314}" destId="{ECAE1A64-3C26-4CD0-8055-16154FF0361B}" srcOrd="1" destOrd="0" presId="urn:microsoft.com/office/officeart/2005/8/layout/matrix3"/>
    <dgm:cxn modelId="{ED2506F9-A495-4EA6-B500-689779E040A9}" type="presParOf" srcId="{0F528374-3DE1-4486-B71C-82DC73192314}" destId="{AA9D5778-9E54-41DB-BF3A-44486A11C644}" srcOrd="2" destOrd="0" presId="urn:microsoft.com/office/officeart/2005/8/layout/matrix3"/>
    <dgm:cxn modelId="{39156CFF-8A7B-4470-83A3-B33E37C36EA8}" type="presParOf" srcId="{0F528374-3DE1-4486-B71C-82DC73192314}" destId="{B6C28692-8BAE-4E06-A3BE-9AAFCCA84D47}" srcOrd="3" destOrd="0" presId="urn:microsoft.com/office/officeart/2005/8/layout/matrix3"/>
    <dgm:cxn modelId="{7E2491CD-2266-46A8-9ECE-1E11F926CD3F}"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49C30B01-6696-479A-9863-CFFECF760846}" type="presOf" srcId="{1439D559-D189-4FF1-A4FB-F22A15A268D1}" destId="{B6C28692-8BAE-4E06-A3BE-9AAFCCA84D47}" srcOrd="0" destOrd="0" presId="urn:microsoft.com/office/officeart/2005/8/layout/matrix3"/>
    <dgm:cxn modelId="{B10AE230-2086-4B31-881C-4B20F3881FE1}" type="presOf" srcId="{B5E039F1-BBD9-49CA-AED0-167893AD4C2D}" destId="{AA9D5778-9E54-41DB-BF3A-44486A11C64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930077AD-64C8-4DA2-8862-206B2C4051E9}" type="presOf" srcId="{D1EB14A3-E50B-4C6B-8B85-FC2F1AA58ED5}" destId="{ECAE1A64-3C26-4CD0-8055-16154FF0361B}" srcOrd="0" destOrd="0" presId="urn:microsoft.com/office/officeart/2005/8/layout/matrix3"/>
    <dgm:cxn modelId="{E099B5C7-413E-4D35-B771-C17005D2E464}" type="presOf" srcId="{95D9FA2A-C5BC-4752-8E72-6799C0FBC1C6}" destId="{C9DED484-765B-4B50-9650-386C82457535}"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596DD2E0-7E17-4A65-8B31-C4B55D877717}" type="presOf" srcId="{3E4F9D75-D5D8-4314-ACBD-27833A7F9B37}" destId="{0F528374-3DE1-4486-B71C-82DC73192314}" srcOrd="0" destOrd="0" presId="urn:microsoft.com/office/officeart/2005/8/layout/matrix3"/>
    <dgm:cxn modelId="{BD890C45-9254-4F04-B20D-FD8437107F82}" type="presParOf" srcId="{0F528374-3DE1-4486-B71C-82DC73192314}" destId="{7476B03F-5A87-4E08-A32E-D8B9821AFAB6}" srcOrd="0" destOrd="0" presId="urn:microsoft.com/office/officeart/2005/8/layout/matrix3"/>
    <dgm:cxn modelId="{EFBE8EEF-7080-4DBC-BE6C-0DECE8BA0DEC}" type="presParOf" srcId="{0F528374-3DE1-4486-B71C-82DC73192314}" destId="{ECAE1A64-3C26-4CD0-8055-16154FF0361B}" srcOrd="1" destOrd="0" presId="urn:microsoft.com/office/officeart/2005/8/layout/matrix3"/>
    <dgm:cxn modelId="{ED2506F9-A495-4EA6-B500-689779E040A9}" type="presParOf" srcId="{0F528374-3DE1-4486-B71C-82DC73192314}" destId="{AA9D5778-9E54-41DB-BF3A-44486A11C644}" srcOrd="2" destOrd="0" presId="urn:microsoft.com/office/officeart/2005/8/layout/matrix3"/>
    <dgm:cxn modelId="{39156CFF-8A7B-4470-83A3-B33E37C36EA8}" type="presParOf" srcId="{0F528374-3DE1-4486-B71C-82DC73192314}" destId="{B6C28692-8BAE-4E06-A3BE-9AAFCCA84D47}" srcOrd="3" destOrd="0" presId="urn:microsoft.com/office/officeart/2005/8/layout/matrix3"/>
    <dgm:cxn modelId="{7E2491CD-2266-46A8-9ECE-1E11F926CD3F}"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B3453827-C858-4B05-83E1-AF88F6F6F4C6}" type="presOf" srcId="{95D9FA2A-C5BC-4752-8E72-6799C0FBC1C6}" destId="{C9DED484-765B-4B50-9650-386C82457535}" srcOrd="0" destOrd="0" presId="urn:microsoft.com/office/officeart/2005/8/layout/matrix3"/>
    <dgm:cxn modelId="{AB76822F-9345-4098-8C8A-91A19F0AB1F7}" type="presOf" srcId="{B5E039F1-BBD9-49CA-AED0-167893AD4C2D}" destId="{AA9D5778-9E54-41DB-BF3A-44486A11C64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E7BCA879-4892-4534-8EB8-A5FC4107D381}" type="presOf" srcId="{3E4F9D75-D5D8-4314-ACBD-27833A7F9B37}" destId="{0F528374-3DE1-4486-B71C-82DC73192314}"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718C25EA-22B8-42E8-BEB1-56CFC157973F}" type="presOf" srcId="{D1EB14A3-E50B-4C6B-8B85-FC2F1AA58ED5}" destId="{ECAE1A64-3C26-4CD0-8055-16154FF0361B}" srcOrd="0" destOrd="0" presId="urn:microsoft.com/office/officeart/2005/8/layout/matrix3"/>
    <dgm:cxn modelId="{AF370DF1-F0AD-47E4-9991-EA0C0466787E}" type="presOf" srcId="{1439D559-D189-4FF1-A4FB-F22A15A268D1}" destId="{B6C28692-8BAE-4E06-A3BE-9AAFCCA84D47}" srcOrd="0" destOrd="0" presId="urn:microsoft.com/office/officeart/2005/8/layout/matrix3"/>
    <dgm:cxn modelId="{FD3A1FB2-417B-48D5-9EF1-F6C4C0CC47BE}" type="presParOf" srcId="{0F528374-3DE1-4486-B71C-82DC73192314}" destId="{7476B03F-5A87-4E08-A32E-D8B9821AFAB6}" srcOrd="0" destOrd="0" presId="urn:microsoft.com/office/officeart/2005/8/layout/matrix3"/>
    <dgm:cxn modelId="{D7997345-72F4-4203-94A0-24146BD95F29}" type="presParOf" srcId="{0F528374-3DE1-4486-B71C-82DC73192314}" destId="{ECAE1A64-3C26-4CD0-8055-16154FF0361B}" srcOrd="1" destOrd="0" presId="urn:microsoft.com/office/officeart/2005/8/layout/matrix3"/>
    <dgm:cxn modelId="{0BF4A1B0-7163-46C3-A605-FCB4EDDF36A3}" type="presParOf" srcId="{0F528374-3DE1-4486-B71C-82DC73192314}" destId="{AA9D5778-9E54-41DB-BF3A-44486A11C644}" srcOrd="2" destOrd="0" presId="urn:microsoft.com/office/officeart/2005/8/layout/matrix3"/>
    <dgm:cxn modelId="{FBA3B1A6-72A4-46AC-A494-204E0B621B56}" type="presParOf" srcId="{0F528374-3DE1-4486-B71C-82DC73192314}" destId="{B6C28692-8BAE-4E06-A3BE-9AAFCCA84D47}" srcOrd="3" destOrd="0" presId="urn:microsoft.com/office/officeart/2005/8/layout/matrix3"/>
    <dgm:cxn modelId="{7A7BB82F-3177-42A6-8E93-0D90F45BD5EC}"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B3453827-C858-4B05-83E1-AF88F6F6F4C6}" type="presOf" srcId="{95D9FA2A-C5BC-4752-8E72-6799C0FBC1C6}" destId="{C9DED484-765B-4B50-9650-386C82457535}" srcOrd="0" destOrd="0" presId="urn:microsoft.com/office/officeart/2005/8/layout/matrix3"/>
    <dgm:cxn modelId="{AB76822F-9345-4098-8C8A-91A19F0AB1F7}" type="presOf" srcId="{B5E039F1-BBD9-49CA-AED0-167893AD4C2D}" destId="{AA9D5778-9E54-41DB-BF3A-44486A11C64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E7BCA879-4892-4534-8EB8-A5FC4107D381}" type="presOf" srcId="{3E4F9D75-D5D8-4314-ACBD-27833A7F9B37}" destId="{0F528374-3DE1-4486-B71C-82DC73192314}"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718C25EA-22B8-42E8-BEB1-56CFC157973F}" type="presOf" srcId="{D1EB14A3-E50B-4C6B-8B85-FC2F1AA58ED5}" destId="{ECAE1A64-3C26-4CD0-8055-16154FF0361B}" srcOrd="0" destOrd="0" presId="urn:microsoft.com/office/officeart/2005/8/layout/matrix3"/>
    <dgm:cxn modelId="{AF370DF1-F0AD-47E4-9991-EA0C0466787E}" type="presOf" srcId="{1439D559-D189-4FF1-A4FB-F22A15A268D1}" destId="{B6C28692-8BAE-4E06-A3BE-9AAFCCA84D47}" srcOrd="0" destOrd="0" presId="urn:microsoft.com/office/officeart/2005/8/layout/matrix3"/>
    <dgm:cxn modelId="{FD3A1FB2-417B-48D5-9EF1-F6C4C0CC47BE}" type="presParOf" srcId="{0F528374-3DE1-4486-B71C-82DC73192314}" destId="{7476B03F-5A87-4E08-A32E-D8B9821AFAB6}" srcOrd="0" destOrd="0" presId="urn:microsoft.com/office/officeart/2005/8/layout/matrix3"/>
    <dgm:cxn modelId="{D7997345-72F4-4203-94A0-24146BD95F29}" type="presParOf" srcId="{0F528374-3DE1-4486-B71C-82DC73192314}" destId="{ECAE1A64-3C26-4CD0-8055-16154FF0361B}" srcOrd="1" destOrd="0" presId="urn:microsoft.com/office/officeart/2005/8/layout/matrix3"/>
    <dgm:cxn modelId="{0BF4A1B0-7163-46C3-A605-FCB4EDDF36A3}" type="presParOf" srcId="{0F528374-3DE1-4486-B71C-82DC73192314}" destId="{AA9D5778-9E54-41DB-BF3A-44486A11C644}" srcOrd="2" destOrd="0" presId="urn:microsoft.com/office/officeart/2005/8/layout/matrix3"/>
    <dgm:cxn modelId="{FBA3B1A6-72A4-46AC-A494-204E0B621B56}" type="presParOf" srcId="{0F528374-3DE1-4486-B71C-82DC73192314}" destId="{B6C28692-8BAE-4E06-A3BE-9AAFCCA84D47}" srcOrd="3" destOrd="0" presId="urn:microsoft.com/office/officeart/2005/8/layout/matrix3"/>
    <dgm:cxn modelId="{7A7BB82F-3177-42A6-8E93-0D90F45BD5EC}"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761999" y="0"/>
          <a:ext cx="3048000" cy="3048000"/>
        </a:xfrm>
        <a:prstGeom prst="diamond">
          <a:avLst/>
        </a:prstGeom>
        <a:gradFill rotWithShape="0">
          <a:gsLst>
            <a:gs pos="0">
              <a:schemeClr val="accent1">
                <a:tint val="40000"/>
                <a:hueOff val="0"/>
                <a:satOff val="0"/>
                <a:lumOff val="0"/>
                <a:alphaOff val="0"/>
                <a:tint val="100000"/>
                <a:shade val="100000"/>
                <a:satMod val="130000"/>
              </a:schemeClr>
            </a:gs>
            <a:gs pos="100000">
              <a:schemeClr val="accent1">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051559" y="289560"/>
          <a:ext cx="1188720" cy="11887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rPr>
            <a:t>REST</a:t>
          </a:r>
          <a:endParaRPr lang="en-CA" sz="1300" b="1" kern="1200" dirty="0">
            <a:solidFill>
              <a:schemeClr val="tx1"/>
            </a:solidFill>
          </a:endParaRPr>
        </a:p>
      </dsp:txBody>
      <dsp:txXfrm>
        <a:off x="1109588" y="347589"/>
        <a:ext cx="1072662" cy="1072662"/>
      </dsp:txXfrm>
    </dsp:sp>
    <dsp:sp modelId="{AA9D5778-9E54-41DB-BF3A-44486A11C644}">
      <dsp:nvSpPr>
        <dsp:cNvPr id="0" name=""/>
        <dsp:cNvSpPr/>
      </dsp:nvSpPr>
      <dsp:spPr>
        <a:xfrm>
          <a:off x="2331720" y="289560"/>
          <a:ext cx="1188720" cy="118872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rPr>
            <a:t>Documents</a:t>
          </a:r>
          <a:endParaRPr lang="en-CA" sz="1300" b="1" kern="1200" dirty="0">
            <a:solidFill>
              <a:schemeClr val="tx1"/>
            </a:solidFill>
          </a:endParaRPr>
        </a:p>
      </dsp:txBody>
      <dsp:txXfrm>
        <a:off x="2389749" y="347589"/>
        <a:ext cx="1072662" cy="1072662"/>
      </dsp:txXfrm>
    </dsp:sp>
    <dsp:sp modelId="{B6C28692-8BAE-4E06-A3BE-9AAFCCA84D47}">
      <dsp:nvSpPr>
        <dsp:cNvPr id="0" name=""/>
        <dsp:cNvSpPr/>
      </dsp:nvSpPr>
      <dsp:spPr>
        <a:xfrm>
          <a:off x="1051559" y="1569720"/>
          <a:ext cx="1188720" cy="118872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rPr>
            <a:t>Messages</a:t>
          </a:r>
          <a:endParaRPr lang="en-CA" sz="1300" b="1" kern="1200" dirty="0">
            <a:solidFill>
              <a:schemeClr val="tx1"/>
            </a:solidFill>
          </a:endParaRPr>
        </a:p>
      </dsp:txBody>
      <dsp:txXfrm>
        <a:off x="1109588" y="1627749"/>
        <a:ext cx="1072662" cy="1072662"/>
      </dsp:txXfrm>
    </dsp:sp>
    <dsp:sp modelId="{C9DED484-765B-4B50-9650-386C82457535}">
      <dsp:nvSpPr>
        <dsp:cNvPr id="0" name=""/>
        <dsp:cNvSpPr/>
      </dsp:nvSpPr>
      <dsp:spPr>
        <a:xfrm>
          <a:off x="2331720" y="1569720"/>
          <a:ext cx="1188720" cy="118872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rPr>
            <a:t>Other</a:t>
          </a:r>
          <a:endParaRPr lang="en-CA" sz="1300" b="1" kern="1200" dirty="0">
            <a:solidFill>
              <a:schemeClr val="tx1"/>
            </a:solidFill>
          </a:endParaRPr>
        </a:p>
      </dsp:txBody>
      <dsp:txXfrm>
        <a:off x="2389749" y="1627749"/>
        <a:ext cx="1072662" cy="107266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35550" y="0"/>
          <a:ext cx="1655038" cy="1655038"/>
        </a:xfrm>
        <a:prstGeom prst="diamond">
          <a:avLst/>
        </a:prstGeom>
        <a:gradFill rotWithShape="0">
          <a:gsLst>
            <a:gs pos="0">
              <a:schemeClr val="accent1">
                <a:tint val="40000"/>
                <a:hueOff val="0"/>
                <a:satOff val="0"/>
                <a:lumOff val="0"/>
                <a:alphaOff val="0"/>
                <a:tint val="100000"/>
                <a:shade val="100000"/>
                <a:satMod val="130000"/>
              </a:schemeClr>
            </a:gs>
            <a:gs pos="100000">
              <a:schemeClr val="accent1">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92779" y="157228"/>
          <a:ext cx="645464" cy="645464"/>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endParaRPr lang="en-CA" sz="800" b="1" kern="1200" dirty="0">
            <a:solidFill>
              <a:schemeClr val="tx1"/>
            </a:solidFill>
          </a:endParaRPr>
        </a:p>
      </dsp:txBody>
      <dsp:txXfrm>
        <a:off x="224288" y="188737"/>
        <a:ext cx="582446" cy="582446"/>
      </dsp:txXfrm>
    </dsp:sp>
    <dsp:sp modelId="{AA9D5778-9E54-41DB-BF3A-44486A11C644}">
      <dsp:nvSpPr>
        <dsp:cNvPr id="0" name=""/>
        <dsp:cNvSpPr/>
      </dsp:nvSpPr>
      <dsp:spPr>
        <a:xfrm>
          <a:off x="887895" y="157228"/>
          <a:ext cx="645464" cy="645464"/>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endParaRPr lang="en-CA" sz="800" b="1" kern="1200" dirty="0">
            <a:solidFill>
              <a:schemeClr val="tx1"/>
            </a:solidFill>
          </a:endParaRPr>
        </a:p>
      </dsp:txBody>
      <dsp:txXfrm>
        <a:off x="919404" y="188737"/>
        <a:ext cx="582446" cy="582446"/>
      </dsp:txXfrm>
    </dsp:sp>
    <dsp:sp modelId="{B6C28692-8BAE-4E06-A3BE-9AAFCCA84D47}">
      <dsp:nvSpPr>
        <dsp:cNvPr id="0" name=""/>
        <dsp:cNvSpPr/>
      </dsp:nvSpPr>
      <dsp:spPr>
        <a:xfrm>
          <a:off x="192779" y="852344"/>
          <a:ext cx="645464" cy="645464"/>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tx1"/>
              </a:solidFill>
            </a:rPr>
            <a:t>Messages</a:t>
          </a:r>
          <a:endParaRPr lang="en-CA" sz="800" b="1" kern="1200" dirty="0">
            <a:solidFill>
              <a:schemeClr val="tx1"/>
            </a:solidFill>
          </a:endParaRPr>
        </a:p>
      </dsp:txBody>
      <dsp:txXfrm>
        <a:off x="224288" y="883853"/>
        <a:ext cx="582446" cy="582446"/>
      </dsp:txXfrm>
    </dsp:sp>
    <dsp:sp modelId="{C9DED484-765B-4B50-9650-386C82457535}">
      <dsp:nvSpPr>
        <dsp:cNvPr id="0" name=""/>
        <dsp:cNvSpPr/>
      </dsp:nvSpPr>
      <dsp:spPr>
        <a:xfrm>
          <a:off x="887895" y="852344"/>
          <a:ext cx="645464" cy="645464"/>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endParaRPr lang="en-CA" sz="800" b="1" kern="1200" dirty="0">
            <a:solidFill>
              <a:schemeClr val="tx1"/>
            </a:solidFill>
          </a:endParaRPr>
        </a:p>
      </dsp:txBody>
      <dsp:txXfrm>
        <a:off x="919404" y="883853"/>
        <a:ext cx="582446" cy="58244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86924" y="0"/>
          <a:ext cx="1157790" cy="1157790"/>
        </a:xfrm>
        <a:prstGeom prst="diamond">
          <a:avLst/>
        </a:prstGeom>
        <a:gradFill rotWithShape="0">
          <a:gsLst>
            <a:gs pos="0">
              <a:schemeClr val="accent1">
                <a:tint val="40000"/>
                <a:hueOff val="0"/>
                <a:satOff val="0"/>
                <a:lumOff val="0"/>
                <a:alphaOff val="0"/>
                <a:tint val="100000"/>
                <a:shade val="100000"/>
                <a:satMod val="130000"/>
              </a:schemeClr>
            </a:gs>
            <a:gs pos="100000">
              <a:schemeClr val="accent1">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96915" y="109990"/>
          <a:ext cx="451538" cy="451538"/>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218957" y="132032"/>
        <a:ext cx="407454" cy="407454"/>
      </dsp:txXfrm>
    </dsp:sp>
    <dsp:sp modelId="{AA9D5778-9E54-41DB-BF3A-44486A11C644}">
      <dsp:nvSpPr>
        <dsp:cNvPr id="0" name=""/>
        <dsp:cNvSpPr/>
      </dsp:nvSpPr>
      <dsp:spPr>
        <a:xfrm>
          <a:off x="683186" y="109990"/>
          <a:ext cx="451538" cy="451538"/>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705228" y="132032"/>
        <a:ext cx="407454" cy="407454"/>
      </dsp:txXfrm>
    </dsp:sp>
    <dsp:sp modelId="{B6C28692-8BAE-4E06-A3BE-9AAFCCA84D47}">
      <dsp:nvSpPr>
        <dsp:cNvPr id="0" name=""/>
        <dsp:cNvSpPr/>
      </dsp:nvSpPr>
      <dsp:spPr>
        <a:xfrm>
          <a:off x="196915" y="596261"/>
          <a:ext cx="451538" cy="451538"/>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218957" y="618303"/>
        <a:ext cx="407454" cy="407454"/>
      </dsp:txXfrm>
    </dsp:sp>
    <dsp:sp modelId="{C9DED484-765B-4B50-9650-386C82457535}">
      <dsp:nvSpPr>
        <dsp:cNvPr id="0" name=""/>
        <dsp:cNvSpPr/>
      </dsp:nvSpPr>
      <dsp:spPr>
        <a:xfrm>
          <a:off x="683186" y="596261"/>
          <a:ext cx="451538" cy="451538"/>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tx1"/>
              </a:solidFill>
            </a:rPr>
            <a:t>Other</a:t>
          </a:r>
          <a:endParaRPr lang="en-CA" sz="900" b="1" kern="1200" dirty="0">
            <a:solidFill>
              <a:schemeClr val="tx1"/>
            </a:solidFill>
          </a:endParaRPr>
        </a:p>
      </dsp:txBody>
      <dsp:txXfrm>
        <a:off x="705228" y="618303"/>
        <a:ext cx="407454" cy="40745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86924" y="0"/>
          <a:ext cx="1157790" cy="1157790"/>
        </a:xfrm>
        <a:prstGeom prst="diamond">
          <a:avLst/>
        </a:prstGeom>
        <a:gradFill rotWithShape="0">
          <a:gsLst>
            <a:gs pos="0">
              <a:schemeClr val="accent1">
                <a:tint val="40000"/>
                <a:hueOff val="0"/>
                <a:satOff val="0"/>
                <a:lumOff val="0"/>
                <a:alphaOff val="0"/>
                <a:tint val="100000"/>
                <a:shade val="100000"/>
                <a:satMod val="130000"/>
              </a:schemeClr>
            </a:gs>
            <a:gs pos="100000">
              <a:schemeClr val="accent1">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96915" y="109990"/>
          <a:ext cx="451538" cy="451538"/>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218957" y="132032"/>
        <a:ext cx="407454" cy="407454"/>
      </dsp:txXfrm>
    </dsp:sp>
    <dsp:sp modelId="{AA9D5778-9E54-41DB-BF3A-44486A11C644}">
      <dsp:nvSpPr>
        <dsp:cNvPr id="0" name=""/>
        <dsp:cNvSpPr/>
      </dsp:nvSpPr>
      <dsp:spPr>
        <a:xfrm>
          <a:off x="683186" y="109990"/>
          <a:ext cx="451538" cy="451538"/>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705228" y="132032"/>
        <a:ext cx="407454" cy="407454"/>
      </dsp:txXfrm>
    </dsp:sp>
    <dsp:sp modelId="{B6C28692-8BAE-4E06-A3BE-9AAFCCA84D47}">
      <dsp:nvSpPr>
        <dsp:cNvPr id="0" name=""/>
        <dsp:cNvSpPr/>
      </dsp:nvSpPr>
      <dsp:spPr>
        <a:xfrm>
          <a:off x="196915" y="596261"/>
          <a:ext cx="451538" cy="451538"/>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218957" y="618303"/>
        <a:ext cx="407454" cy="407454"/>
      </dsp:txXfrm>
    </dsp:sp>
    <dsp:sp modelId="{C9DED484-765B-4B50-9650-386C82457535}">
      <dsp:nvSpPr>
        <dsp:cNvPr id="0" name=""/>
        <dsp:cNvSpPr/>
      </dsp:nvSpPr>
      <dsp:spPr>
        <a:xfrm>
          <a:off x="683186" y="596261"/>
          <a:ext cx="451538" cy="451538"/>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tx1"/>
              </a:solidFill>
            </a:rPr>
            <a:t>Other</a:t>
          </a:r>
          <a:endParaRPr lang="en-CA" sz="900" b="1" kern="1200" dirty="0">
            <a:solidFill>
              <a:schemeClr val="tx1"/>
            </a:solidFill>
          </a:endParaRPr>
        </a:p>
      </dsp:txBody>
      <dsp:txXfrm>
        <a:off x="705228" y="618303"/>
        <a:ext cx="407454" cy="40745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86924" y="0"/>
          <a:ext cx="1157790" cy="1157790"/>
        </a:xfrm>
        <a:prstGeom prst="diamond">
          <a:avLst/>
        </a:prstGeom>
        <a:gradFill rotWithShape="0">
          <a:gsLst>
            <a:gs pos="0">
              <a:schemeClr val="accent1">
                <a:tint val="40000"/>
                <a:hueOff val="0"/>
                <a:satOff val="0"/>
                <a:lumOff val="0"/>
                <a:alphaOff val="0"/>
                <a:tint val="100000"/>
                <a:shade val="100000"/>
                <a:satMod val="130000"/>
              </a:schemeClr>
            </a:gs>
            <a:gs pos="100000">
              <a:schemeClr val="accent1">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96915" y="109990"/>
          <a:ext cx="451538" cy="451538"/>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218957" y="132032"/>
        <a:ext cx="407454" cy="407454"/>
      </dsp:txXfrm>
    </dsp:sp>
    <dsp:sp modelId="{AA9D5778-9E54-41DB-BF3A-44486A11C644}">
      <dsp:nvSpPr>
        <dsp:cNvPr id="0" name=""/>
        <dsp:cNvSpPr/>
      </dsp:nvSpPr>
      <dsp:spPr>
        <a:xfrm>
          <a:off x="683186" y="109990"/>
          <a:ext cx="451538" cy="451538"/>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705228" y="132032"/>
        <a:ext cx="407454" cy="407454"/>
      </dsp:txXfrm>
    </dsp:sp>
    <dsp:sp modelId="{B6C28692-8BAE-4E06-A3BE-9AAFCCA84D47}">
      <dsp:nvSpPr>
        <dsp:cNvPr id="0" name=""/>
        <dsp:cNvSpPr/>
      </dsp:nvSpPr>
      <dsp:spPr>
        <a:xfrm>
          <a:off x="196915" y="596261"/>
          <a:ext cx="451538" cy="451538"/>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218957" y="618303"/>
        <a:ext cx="407454" cy="407454"/>
      </dsp:txXfrm>
    </dsp:sp>
    <dsp:sp modelId="{C9DED484-765B-4B50-9650-386C82457535}">
      <dsp:nvSpPr>
        <dsp:cNvPr id="0" name=""/>
        <dsp:cNvSpPr/>
      </dsp:nvSpPr>
      <dsp:spPr>
        <a:xfrm>
          <a:off x="683186" y="596261"/>
          <a:ext cx="451538" cy="451538"/>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tx1"/>
              </a:solidFill>
            </a:rPr>
            <a:t>Other</a:t>
          </a:r>
          <a:endParaRPr lang="en-CA" sz="900" b="1" kern="1200" dirty="0">
            <a:solidFill>
              <a:schemeClr val="tx1"/>
            </a:solidFill>
          </a:endParaRPr>
        </a:p>
      </dsp:txBody>
      <dsp:txXfrm>
        <a:off x="705228" y="618303"/>
        <a:ext cx="407454" cy="4074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86924" y="0"/>
          <a:ext cx="1157790" cy="1157790"/>
        </a:xfrm>
        <a:prstGeom prst="diamond">
          <a:avLst/>
        </a:prstGeom>
        <a:gradFill rotWithShape="0">
          <a:gsLst>
            <a:gs pos="0">
              <a:schemeClr val="accent1">
                <a:tint val="40000"/>
                <a:hueOff val="0"/>
                <a:satOff val="0"/>
                <a:lumOff val="0"/>
                <a:alphaOff val="0"/>
                <a:tint val="100000"/>
                <a:shade val="100000"/>
                <a:satMod val="130000"/>
              </a:schemeClr>
            </a:gs>
            <a:gs pos="100000">
              <a:schemeClr val="accent1">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96915" y="109990"/>
          <a:ext cx="451538" cy="451538"/>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Rest</a:t>
          </a:r>
          <a:endParaRPr lang="en-CA" sz="1100" b="1" kern="1200" dirty="0">
            <a:solidFill>
              <a:schemeClr val="tx1"/>
            </a:solidFill>
          </a:endParaRPr>
        </a:p>
      </dsp:txBody>
      <dsp:txXfrm>
        <a:off x="218957" y="132032"/>
        <a:ext cx="407454" cy="407454"/>
      </dsp:txXfrm>
    </dsp:sp>
    <dsp:sp modelId="{AA9D5778-9E54-41DB-BF3A-44486A11C644}">
      <dsp:nvSpPr>
        <dsp:cNvPr id="0" name=""/>
        <dsp:cNvSpPr/>
      </dsp:nvSpPr>
      <dsp:spPr>
        <a:xfrm>
          <a:off x="683186" y="109990"/>
          <a:ext cx="451538" cy="451538"/>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CA" sz="1100" b="1" kern="1200" dirty="0">
            <a:solidFill>
              <a:schemeClr val="tx1"/>
            </a:solidFill>
          </a:endParaRPr>
        </a:p>
      </dsp:txBody>
      <dsp:txXfrm>
        <a:off x="705228" y="132032"/>
        <a:ext cx="407454" cy="407454"/>
      </dsp:txXfrm>
    </dsp:sp>
    <dsp:sp modelId="{B6C28692-8BAE-4E06-A3BE-9AAFCCA84D47}">
      <dsp:nvSpPr>
        <dsp:cNvPr id="0" name=""/>
        <dsp:cNvSpPr/>
      </dsp:nvSpPr>
      <dsp:spPr>
        <a:xfrm>
          <a:off x="196915" y="596261"/>
          <a:ext cx="451538" cy="451538"/>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CA" sz="1100" b="1" kern="1200" dirty="0">
            <a:solidFill>
              <a:schemeClr val="tx1"/>
            </a:solidFill>
          </a:endParaRPr>
        </a:p>
      </dsp:txBody>
      <dsp:txXfrm>
        <a:off x="218957" y="618303"/>
        <a:ext cx="407454" cy="407454"/>
      </dsp:txXfrm>
    </dsp:sp>
    <dsp:sp modelId="{C9DED484-765B-4B50-9650-386C82457535}">
      <dsp:nvSpPr>
        <dsp:cNvPr id="0" name=""/>
        <dsp:cNvSpPr/>
      </dsp:nvSpPr>
      <dsp:spPr>
        <a:xfrm>
          <a:off x="683186" y="596261"/>
          <a:ext cx="451538" cy="451538"/>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CA" sz="1100" b="1" kern="1200" dirty="0">
            <a:solidFill>
              <a:schemeClr val="tx1"/>
            </a:solidFill>
          </a:endParaRPr>
        </a:p>
      </dsp:txBody>
      <dsp:txXfrm>
        <a:off x="705228" y="618303"/>
        <a:ext cx="407454" cy="4074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73849" y="0"/>
          <a:ext cx="1157790" cy="1157790"/>
        </a:xfrm>
        <a:prstGeom prst="diamond">
          <a:avLst/>
        </a:prstGeom>
        <a:gradFill rotWithShape="0">
          <a:gsLst>
            <a:gs pos="0">
              <a:schemeClr val="accent1">
                <a:tint val="40000"/>
                <a:hueOff val="0"/>
                <a:satOff val="0"/>
                <a:lumOff val="0"/>
                <a:alphaOff val="0"/>
                <a:tint val="100000"/>
                <a:shade val="100000"/>
                <a:satMod val="130000"/>
              </a:schemeClr>
            </a:gs>
            <a:gs pos="100000">
              <a:schemeClr val="accent1">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96915" y="109990"/>
          <a:ext cx="451538" cy="451538"/>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Rest</a:t>
          </a:r>
          <a:endParaRPr lang="en-CA" sz="1100" b="1" kern="1200" dirty="0">
            <a:solidFill>
              <a:schemeClr val="tx1"/>
            </a:solidFill>
          </a:endParaRPr>
        </a:p>
      </dsp:txBody>
      <dsp:txXfrm>
        <a:off x="218957" y="132032"/>
        <a:ext cx="407454" cy="407454"/>
      </dsp:txXfrm>
    </dsp:sp>
    <dsp:sp modelId="{AA9D5778-9E54-41DB-BF3A-44486A11C644}">
      <dsp:nvSpPr>
        <dsp:cNvPr id="0" name=""/>
        <dsp:cNvSpPr/>
      </dsp:nvSpPr>
      <dsp:spPr>
        <a:xfrm>
          <a:off x="683186" y="109990"/>
          <a:ext cx="451538" cy="451538"/>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CA" sz="1100" b="1" kern="1200" dirty="0">
            <a:solidFill>
              <a:schemeClr val="tx1"/>
            </a:solidFill>
          </a:endParaRPr>
        </a:p>
      </dsp:txBody>
      <dsp:txXfrm>
        <a:off x="705228" y="132032"/>
        <a:ext cx="407454" cy="407454"/>
      </dsp:txXfrm>
    </dsp:sp>
    <dsp:sp modelId="{B6C28692-8BAE-4E06-A3BE-9AAFCCA84D47}">
      <dsp:nvSpPr>
        <dsp:cNvPr id="0" name=""/>
        <dsp:cNvSpPr/>
      </dsp:nvSpPr>
      <dsp:spPr>
        <a:xfrm>
          <a:off x="196915" y="596261"/>
          <a:ext cx="451538" cy="451538"/>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CA" sz="1100" b="1" kern="1200" dirty="0">
            <a:solidFill>
              <a:schemeClr val="tx1"/>
            </a:solidFill>
          </a:endParaRPr>
        </a:p>
      </dsp:txBody>
      <dsp:txXfrm>
        <a:off x="218957" y="618303"/>
        <a:ext cx="407454" cy="407454"/>
      </dsp:txXfrm>
    </dsp:sp>
    <dsp:sp modelId="{C9DED484-765B-4B50-9650-386C82457535}">
      <dsp:nvSpPr>
        <dsp:cNvPr id="0" name=""/>
        <dsp:cNvSpPr/>
      </dsp:nvSpPr>
      <dsp:spPr>
        <a:xfrm>
          <a:off x="683186" y="624180"/>
          <a:ext cx="451538" cy="451538"/>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CA" sz="1100" b="1" kern="1200" dirty="0">
            <a:solidFill>
              <a:schemeClr val="tx1"/>
            </a:solidFill>
          </a:endParaRPr>
        </a:p>
      </dsp:txBody>
      <dsp:txXfrm>
        <a:off x="705228" y="646222"/>
        <a:ext cx="407454" cy="4074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73849" y="0"/>
          <a:ext cx="1157790" cy="1157790"/>
        </a:xfrm>
        <a:prstGeom prst="diamond">
          <a:avLst/>
        </a:prstGeom>
        <a:gradFill rotWithShape="0">
          <a:gsLst>
            <a:gs pos="0">
              <a:schemeClr val="accent1">
                <a:tint val="40000"/>
                <a:hueOff val="0"/>
                <a:satOff val="0"/>
                <a:lumOff val="0"/>
                <a:alphaOff val="0"/>
                <a:tint val="100000"/>
                <a:shade val="100000"/>
                <a:satMod val="130000"/>
              </a:schemeClr>
            </a:gs>
            <a:gs pos="100000">
              <a:schemeClr val="accent1">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96915" y="109990"/>
          <a:ext cx="451538" cy="451538"/>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Rest</a:t>
          </a:r>
          <a:endParaRPr lang="en-CA" sz="1100" b="1" kern="1200" dirty="0">
            <a:solidFill>
              <a:schemeClr val="tx1"/>
            </a:solidFill>
          </a:endParaRPr>
        </a:p>
      </dsp:txBody>
      <dsp:txXfrm>
        <a:off x="218957" y="132032"/>
        <a:ext cx="407454" cy="407454"/>
      </dsp:txXfrm>
    </dsp:sp>
    <dsp:sp modelId="{AA9D5778-9E54-41DB-BF3A-44486A11C644}">
      <dsp:nvSpPr>
        <dsp:cNvPr id="0" name=""/>
        <dsp:cNvSpPr/>
      </dsp:nvSpPr>
      <dsp:spPr>
        <a:xfrm>
          <a:off x="683186" y="109990"/>
          <a:ext cx="451538" cy="451538"/>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CA" sz="1100" b="1" kern="1200" dirty="0">
            <a:solidFill>
              <a:schemeClr val="tx1"/>
            </a:solidFill>
          </a:endParaRPr>
        </a:p>
      </dsp:txBody>
      <dsp:txXfrm>
        <a:off x="705228" y="132032"/>
        <a:ext cx="407454" cy="407454"/>
      </dsp:txXfrm>
    </dsp:sp>
    <dsp:sp modelId="{B6C28692-8BAE-4E06-A3BE-9AAFCCA84D47}">
      <dsp:nvSpPr>
        <dsp:cNvPr id="0" name=""/>
        <dsp:cNvSpPr/>
      </dsp:nvSpPr>
      <dsp:spPr>
        <a:xfrm>
          <a:off x="196915" y="596261"/>
          <a:ext cx="451538" cy="451538"/>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CA" sz="1100" b="1" kern="1200" dirty="0">
            <a:solidFill>
              <a:schemeClr val="tx1"/>
            </a:solidFill>
          </a:endParaRPr>
        </a:p>
      </dsp:txBody>
      <dsp:txXfrm>
        <a:off x="218957" y="618303"/>
        <a:ext cx="407454" cy="407454"/>
      </dsp:txXfrm>
    </dsp:sp>
    <dsp:sp modelId="{C9DED484-765B-4B50-9650-386C82457535}">
      <dsp:nvSpPr>
        <dsp:cNvPr id="0" name=""/>
        <dsp:cNvSpPr/>
      </dsp:nvSpPr>
      <dsp:spPr>
        <a:xfrm>
          <a:off x="683186" y="624180"/>
          <a:ext cx="451538" cy="451538"/>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CA" sz="1100" b="1" kern="1200" dirty="0">
            <a:solidFill>
              <a:schemeClr val="tx1"/>
            </a:solidFill>
          </a:endParaRPr>
        </a:p>
      </dsp:txBody>
      <dsp:txXfrm>
        <a:off x="705228" y="646222"/>
        <a:ext cx="407454" cy="4074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80194" y="0"/>
          <a:ext cx="1613258" cy="1613258"/>
        </a:xfrm>
        <a:prstGeom prst="diamond">
          <a:avLst/>
        </a:prstGeom>
        <a:gradFill rotWithShape="0">
          <a:gsLst>
            <a:gs pos="0">
              <a:schemeClr val="accent1">
                <a:tint val="40000"/>
                <a:hueOff val="0"/>
                <a:satOff val="0"/>
                <a:lumOff val="0"/>
                <a:alphaOff val="0"/>
                <a:tint val="100000"/>
                <a:shade val="100000"/>
                <a:satMod val="130000"/>
              </a:schemeClr>
            </a:gs>
            <a:gs pos="100000">
              <a:schemeClr val="accent1">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333453" y="153259"/>
          <a:ext cx="629170" cy="62917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364167" y="183973"/>
        <a:ext cx="567742" cy="567742"/>
      </dsp:txXfrm>
    </dsp:sp>
    <dsp:sp modelId="{AA9D5778-9E54-41DB-BF3A-44486A11C644}">
      <dsp:nvSpPr>
        <dsp:cNvPr id="0" name=""/>
        <dsp:cNvSpPr/>
      </dsp:nvSpPr>
      <dsp:spPr>
        <a:xfrm>
          <a:off x="1011021" y="153259"/>
          <a:ext cx="629170" cy="62917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Documents</a:t>
          </a:r>
          <a:endParaRPr lang="en-CA" sz="700" b="1" kern="1200" dirty="0">
            <a:solidFill>
              <a:schemeClr val="tx1"/>
            </a:solidFill>
          </a:endParaRPr>
        </a:p>
      </dsp:txBody>
      <dsp:txXfrm>
        <a:off x="1041735" y="183973"/>
        <a:ext cx="567742" cy="567742"/>
      </dsp:txXfrm>
    </dsp:sp>
    <dsp:sp modelId="{B6C28692-8BAE-4E06-A3BE-9AAFCCA84D47}">
      <dsp:nvSpPr>
        <dsp:cNvPr id="0" name=""/>
        <dsp:cNvSpPr/>
      </dsp:nvSpPr>
      <dsp:spPr>
        <a:xfrm>
          <a:off x="333453" y="830827"/>
          <a:ext cx="629170" cy="62917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364167" y="861541"/>
        <a:ext cx="567742" cy="567742"/>
      </dsp:txXfrm>
    </dsp:sp>
    <dsp:sp modelId="{C9DED484-765B-4B50-9650-386C82457535}">
      <dsp:nvSpPr>
        <dsp:cNvPr id="0" name=""/>
        <dsp:cNvSpPr/>
      </dsp:nvSpPr>
      <dsp:spPr>
        <a:xfrm>
          <a:off x="1011021" y="830827"/>
          <a:ext cx="629170" cy="62917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1041735" y="861541"/>
        <a:ext cx="567742" cy="5677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80194" y="0"/>
          <a:ext cx="1613258" cy="1613258"/>
        </a:xfrm>
        <a:prstGeom prst="diamond">
          <a:avLst/>
        </a:prstGeom>
        <a:gradFill rotWithShape="0">
          <a:gsLst>
            <a:gs pos="0">
              <a:schemeClr val="accent1">
                <a:tint val="40000"/>
                <a:hueOff val="0"/>
                <a:satOff val="0"/>
                <a:lumOff val="0"/>
                <a:alphaOff val="0"/>
                <a:tint val="100000"/>
                <a:shade val="100000"/>
                <a:satMod val="130000"/>
              </a:schemeClr>
            </a:gs>
            <a:gs pos="100000">
              <a:schemeClr val="accent1">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333453" y="153259"/>
          <a:ext cx="629170" cy="62917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364167" y="183973"/>
        <a:ext cx="567742" cy="567742"/>
      </dsp:txXfrm>
    </dsp:sp>
    <dsp:sp modelId="{AA9D5778-9E54-41DB-BF3A-44486A11C644}">
      <dsp:nvSpPr>
        <dsp:cNvPr id="0" name=""/>
        <dsp:cNvSpPr/>
      </dsp:nvSpPr>
      <dsp:spPr>
        <a:xfrm>
          <a:off x="1011021" y="153259"/>
          <a:ext cx="629170" cy="62917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Documents</a:t>
          </a:r>
          <a:endParaRPr lang="en-CA" sz="700" b="1" kern="1200" dirty="0">
            <a:solidFill>
              <a:schemeClr val="tx1"/>
            </a:solidFill>
          </a:endParaRPr>
        </a:p>
      </dsp:txBody>
      <dsp:txXfrm>
        <a:off x="1041735" y="183973"/>
        <a:ext cx="567742" cy="567742"/>
      </dsp:txXfrm>
    </dsp:sp>
    <dsp:sp modelId="{B6C28692-8BAE-4E06-A3BE-9AAFCCA84D47}">
      <dsp:nvSpPr>
        <dsp:cNvPr id="0" name=""/>
        <dsp:cNvSpPr/>
      </dsp:nvSpPr>
      <dsp:spPr>
        <a:xfrm>
          <a:off x="333453" y="830827"/>
          <a:ext cx="629170" cy="62917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364167" y="861541"/>
        <a:ext cx="567742" cy="567742"/>
      </dsp:txXfrm>
    </dsp:sp>
    <dsp:sp modelId="{C9DED484-765B-4B50-9650-386C82457535}">
      <dsp:nvSpPr>
        <dsp:cNvPr id="0" name=""/>
        <dsp:cNvSpPr/>
      </dsp:nvSpPr>
      <dsp:spPr>
        <a:xfrm>
          <a:off x="1011021" y="830827"/>
          <a:ext cx="629170" cy="62917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1041735" y="861541"/>
        <a:ext cx="567742" cy="5677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80194" y="0"/>
          <a:ext cx="1613258" cy="1613258"/>
        </a:xfrm>
        <a:prstGeom prst="diamond">
          <a:avLst/>
        </a:prstGeom>
        <a:gradFill rotWithShape="0">
          <a:gsLst>
            <a:gs pos="0">
              <a:schemeClr val="accent1">
                <a:tint val="40000"/>
                <a:hueOff val="0"/>
                <a:satOff val="0"/>
                <a:lumOff val="0"/>
                <a:alphaOff val="0"/>
                <a:tint val="100000"/>
                <a:shade val="100000"/>
                <a:satMod val="130000"/>
              </a:schemeClr>
            </a:gs>
            <a:gs pos="100000">
              <a:schemeClr val="accent1">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333453" y="153259"/>
          <a:ext cx="629170" cy="62917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364167" y="183973"/>
        <a:ext cx="567742" cy="567742"/>
      </dsp:txXfrm>
    </dsp:sp>
    <dsp:sp modelId="{AA9D5778-9E54-41DB-BF3A-44486A11C644}">
      <dsp:nvSpPr>
        <dsp:cNvPr id="0" name=""/>
        <dsp:cNvSpPr/>
      </dsp:nvSpPr>
      <dsp:spPr>
        <a:xfrm>
          <a:off x="1011021" y="153259"/>
          <a:ext cx="629170" cy="62917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Documents</a:t>
          </a:r>
          <a:endParaRPr lang="en-CA" sz="700" b="1" kern="1200" dirty="0">
            <a:solidFill>
              <a:schemeClr val="tx1"/>
            </a:solidFill>
          </a:endParaRPr>
        </a:p>
      </dsp:txBody>
      <dsp:txXfrm>
        <a:off x="1041735" y="183973"/>
        <a:ext cx="567742" cy="567742"/>
      </dsp:txXfrm>
    </dsp:sp>
    <dsp:sp modelId="{B6C28692-8BAE-4E06-A3BE-9AAFCCA84D47}">
      <dsp:nvSpPr>
        <dsp:cNvPr id="0" name=""/>
        <dsp:cNvSpPr/>
      </dsp:nvSpPr>
      <dsp:spPr>
        <a:xfrm>
          <a:off x="333453" y="830827"/>
          <a:ext cx="629170" cy="62917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364167" y="861541"/>
        <a:ext cx="567742" cy="567742"/>
      </dsp:txXfrm>
    </dsp:sp>
    <dsp:sp modelId="{C9DED484-765B-4B50-9650-386C82457535}">
      <dsp:nvSpPr>
        <dsp:cNvPr id="0" name=""/>
        <dsp:cNvSpPr/>
      </dsp:nvSpPr>
      <dsp:spPr>
        <a:xfrm>
          <a:off x="1011021" y="830827"/>
          <a:ext cx="629170" cy="62917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1041735" y="861541"/>
        <a:ext cx="567742" cy="56774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35550" y="0"/>
          <a:ext cx="1655038" cy="1655038"/>
        </a:xfrm>
        <a:prstGeom prst="diamond">
          <a:avLst/>
        </a:prstGeom>
        <a:gradFill rotWithShape="0">
          <a:gsLst>
            <a:gs pos="0">
              <a:schemeClr val="accent1">
                <a:tint val="40000"/>
                <a:hueOff val="0"/>
                <a:satOff val="0"/>
                <a:lumOff val="0"/>
                <a:alphaOff val="0"/>
                <a:tint val="100000"/>
                <a:shade val="100000"/>
                <a:satMod val="130000"/>
              </a:schemeClr>
            </a:gs>
            <a:gs pos="100000">
              <a:schemeClr val="accent1">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92779" y="157228"/>
          <a:ext cx="645464" cy="645464"/>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endParaRPr lang="en-CA" sz="800" b="1" kern="1200" dirty="0">
            <a:solidFill>
              <a:schemeClr val="tx1"/>
            </a:solidFill>
          </a:endParaRPr>
        </a:p>
      </dsp:txBody>
      <dsp:txXfrm>
        <a:off x="224288" y="188737"/>
        <a:ext cx="582446" cy="582446"/>
      </dsp:txXfrm>
    </dsp:sp>
    <dsp:sp modelId="{AA9D5778-9E54-41DB-BF3A-44486A11C644}">
      <dsp:nvSpPr>
        <dsp:cNvPr id="0" name=""/>
        <dsp:cNvSpPr/>
      </dsp:nvSpPr>
      <dsp:spPr>
        <a:xfrm>
          <a:off x="887895" y="157228"/>
          <a:ext cx="645464" cy="645464"/>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endParaRPr lang="en-CA" sz="800" b="1" kern="1200" dirty="0">
            <a:solidFill>
              <a:schemeClr val="tx1"/>
            </a:solidFill>
          </a:endParaRPr>
        </a:p>
      </dsp:txBody>
      <dsp:txXfrm>
        <a:off x="919404" y="188737"/>
        <a:ext cx="582446" cy="582446"/>
      </dsp:txXfrm>
    </dsp:sp>
    <dsp:sp modelId="{B6C28692-8BAE-4E06-A3BE-9AAFCCA84D47}">
      <dsp:nvSpPr>
        <dsp:cNvPr id="0" name=""/>
        <dsp:cNvSpPr/>
      </dsp:nvSpPr>
      <dsp:spPr>
        <a:xfrm>
          <a:off x="192779" y="852344"/>
          <a:ext cx="645464" cy="645464"/>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tx1"/>
              </a:solidFill>
            </a:rPr>
            <a:t>Messages</a:t>
          </a:r>
          <a:endParaRPr lang="en-CA" sz="800" b="1" kern="1200" dirty="0">
            <a:solidFill>
              <a:schemeClr val="tx1"/>
            </a:solidFill>
          </a:endParaRPr>
        </a:p>
      </dsp:txBody>
      <dsp:txXfrm>
        <a:off x="224288" y="883853"/>
        <a:ext cx="582446" cy="582446"/>
      </dsp:txXfrm>
    </dsp:sp>
    <dsp:sp modelId="{C9DED484-765B-4B50-9650-386C82457535}">
      <dsp:nvSpPr>
        <dsp:cNvPr id="0" name=""/>
        <dsp:cNvSpPr/>
      </dsp:nvSpPr>
      <dsp:spPr>
        <a:xfrm>
          <a:off x="887895" y="852344"/>
          <a:ext cx="645464" cy="645464"/>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endParaRPr lang="en-CA" sz="800" b="1" kern="1200" dirty="0">
            <a:solidFill>
              <a:schemeClr val="tx1"/>
            </a:solidFill>
          </a:endParaRPr>
        </a:p>
      </dsp:txBody>
      <dsp:txXfrm>
        <a:off x="919404" y="883853"/>
        <a:ext cx="582446" cy="58244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35550" y="0"/>
          <a:ext cx="1655038" cy="1655038"/>
        </a:xfrm>
        <a:prstGeom prst="diamond">
          <a:avLst/>
        </a:prstGeom>
        <a:gradFill rotWithShape="0">
          <a:gsLst>
            <a:gs pos="0">
              <a:schemeClr val="accent1">
                <a:tint val="40000"/>
                <a:hueOff val="0"/>
                <a:satOff val="0"/>
                <a:lumOff val="0"/>
                <a:alphaOff val="0"/>
                <a:tint val="100000"/>
                <a:shade val="100000"/>
                <a:satMod val="130000"/>
              </a:schemeClr>
            </a:gs>
            <a:gs pos="100000">
              <a:schemeClr val="accent1">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92779" y="157228"/>
          <a:ext cx="645464" cy="645464"/>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endParaRPr lang="en-CA" sz="800" b="1" kern="1200" dirty="0">
            <a:solidFill>
              <a:schemeClr val="tx1"/>
            </a:solidFill>
          </a:endParaRPr>
        </a:p>
      </dsp:txBody>
      <dsp:txXfrm>
        <a:off x="224288" y="188737"/>
        <a:ext cx="582446" cy="582446"/>
      </dsp:txXfrm>
    </dsp:sp>
    <dsp:sp modelId="{AA9D5778-9E54-41DB-BF3A-44486A11C644}">
      <dsp:nvSpPr>
        <dsp:cNvPr id="0" name=""/>
        <dsp:cNvSpPr/>
      </dsp:nvSpPr>
      <dsp:spPr>
        <a:xfrm>
          <a:off x="887895" y="157228"/>
          <a:ext cx="645464" cy="645464"/>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endParaRPr lang="en-CA" sz="800" b="1" kern="1200" dirty="0">
            <a:solidFill>
              <a:schemeClr val="tx1"/>
            </a:solidFill>
          </a:endParaRPr>
        </a:p>
      </dsp:txBody>
      <dsp:txXfrm>
        <a:off x="919404" y="188737"/>
        <a:ext cx="582446" cy="582446"/>
      </dsp:txXfrm>
    </dsp:sp>
    <dsp:sp modelId="{B6C28692-8BAE-4E06-A3BE-9AAFCCA84D47}">
      <dsp:nvSpPr>
        <dsp:cNvPr id="0" name=""/>
        <dsp:cNvSpPr/>
      </dsp:nvSpPr>
      <dsp:spPr>
        <a:xfrm>
          <a:off x="192779" y="852344"/>
          <a:ext cx="645464" cy="645464"/>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tx1"/>
              </a:solidFill>
            </a:rPr>
            <a:t>Messages</a:t>
          </a:r>
          <a:endParaRPr lang="en-CA" sz="800" b="1" kern="1200" dirty="0">
            <a:solidFill>
              <a:schemeClr val="tx1"/>
            </a:solidFill>
          </a:endParaRPr>
        </a:p>
      </dsp:txBody>
      <dsp:txXfrm>
        <a:off x="224288" y="883853"/>
        <a:ext cx="582446" cy="582446"/>
      </dsp:txXfrm>
    </dsp:sp>
    <dsp:sp modelId="{C9DED484-765B-4B50-9650-386C82457535}">
      <dsp:nvSpPr>
        <dsp:cNvPr id="0" name=""/>
        <dsp:cNvSpPr/>
      </dsp:nvSpPr>
      <dsp:spPr>
        <a:xfrm>
          <a:off x="887895" y="852344"/>
          <a:ext cx="645464" cy="645464"/>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endParaRPr lang="en-CA" sz="800" b="1" kern="1200" dirty="0">
            <a:solidFill>
              <a:schemeClr val="tx1"/>
            </a:solidFill>
          </a:endParaRPr>
        </a:p>
      </dsp:txBody>
      <dsp:txXfrm>
        <a:off x="919404" y="883853"/>
        <a:ext cx="582446" cy="582446"/>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0.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A1C933-A3A7-4819-936C-08BC92B92FB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7357D131-690E-4A4C-981C-5576EB4502F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1BCE7D1B-E2D6-42EC-A46F-6B8D8AB722EA}" type="datetime1">
              <a:rPr lang="en-US" altLang="en-US"/>
              <a:pPr/>
              <a:t>4/24/2019</a:t>
            </a:fld>
            <a:endParaRPr lang="en-US" altLang="en-US"/>
          </a:p>
        </p:txBody>
      </p:sp>
      <p:sp>
        <p:nvSpPr>
          <p:cNvPr id="4" name="Footer Placeholder 3">
            <a:extLst>
              <a:ext uri="{FF2B5EF4-FFF2-40B4-BE49-F238E27FC236}">
                <a16:creationId xmlns:a16="http://schemas.microsoft.com/office/drawing/2014/main" id="{9C1D8EA6-9C86-4F7F-B7C5-070E4D9F8F7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5" name="Slide Number Placeholder 4">
            <a:extLst>
              <a:ext uri="{FF2B5EF4-FFF2-40B4-BE49-F238E27FC236}">
                <a16:creationId xmlns:a16="http://schemas.microsoft.com/office/drawing/2014/main" id="{D9B6D92A-0A5F-4AA1-95B8-1326F4D535D3}"/>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DEE606E1-2B5C-4ABE-86A7-571D882BB723}"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7166A2-FEF6-4EC8-84B3-A76311A6FF5E}"/>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CE67BC3C-A21A-48F0-A2C9-8D7DD406C7BB}"/>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60D4D74E-7671-46E5-9A5B-14F31A4C0D2E}" type="datetime1">
              <a:rPr lang="en-US" altLang="en-US"/>
              <a:pPr/>
              <a:t>4/24/2019</a:t>
            </a:fld>
            <a:endParaRPr lang="en-US" altLang="en-US"/>
          </a:p>
        </p:txBody>
      </p:sp>
      <p:sp>
        <p:nvSpPr>
          <p:cNvPr id="4" name="Slide Image Placeholder 3">
            <a:extLst>
              <a:ext uri="{FF2B5EF4-FFF2-40B4-BE49-F238E27FC236}">
                <a16:creationId xmlns:a16="http://schemas.microsoft.com/office/drawing/2014/main" id="{E9E93702-94BE-4671-89D2-9C4D526405B7}"/>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28EB7E0D-EC1C-459D-9D11-7E7BC045C40D}"/>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E37DDC7-F62A-471B-8BFE-AA38872463FC}"/>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a:extLst>
              <a:ext uri="{FF2B5EF4-FFF2-40B4-BE49-F238E27FC236}">
                <a16:creationId xmlns:a16="http://schemas.microsoft.com/office/drawing/2014/main" id="{3680F202-6235-4914-8937-DCBF6EA68FC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F4A7F80-F256-4EC8-A9CC-1A842C6C5143}"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ヒラギノ角ゴ Pro W3" pitchFamily="-126" charset="-128"/>
        <a:cs typeface="+mn-cs"/>
      </a:defRPr>
    </a:lvl1pPr>
    <a:lvl2pPr marL="4572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2pPr>
    <a:lvl3pPr marL="9144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3pPr>
    <a:lvl4pPr marL="13716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4pPr>
    <a:lvl5pPr marL="18288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a:t>
            </a:fld>
            <a:endParaRPr lang="en-CA" dirty="0"/>
          </a:p>
        </p:txBody>
      </p:sp>
    </p:spTree>
    <p:extLst>
      <p:ext uri="{BB962C8B-B14F-4D97-AF65-F5344CB8AC3E}">
        <p14:creationId xmlns:p14="http://schemas.microsoft.com/office/powerpoint/2010/main" val="899471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A69C946F-C9B2-9B49-8DCA-D38D97C43A2F}" type="slidenum">
              <a:rPr lang="en-US" smtClean="0"/>
              <a:pPr/>
              <a:t>108</a:t>
            </a:fld>
            <a:endParaRPr lang="en-US"/>
          </a:p>
        </p:txBody>
      </p:sp>
    </p:spTree>
    <p:extLst>
      <p:ext uri="{BB962C8B-B14F-4D97-AF65-F5344CB8AC3E}">
        <p14:creationId xmlns:p14="http://schemas.microsoft.com/office/powerpoint/2010/main" val="104037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tiff"/><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 Id="rId9"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DE7049-8656-4A52-909A-CA015733F8B7}"/>
              </a:ext>
            </a:extLst>
          </p:cNvPr>
          <p:cNvSpPr/>
          <p:nvPr/>
        </p:nvSpPr>
        <p:spPr>
          <a:xfrm>
            <a:off x="457200" y="0"/>
            <a:ext cx="5703888" cy="514350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6" name="Picture 7">
            <a:extLst>
              <a:ext uri="{FF2B5EF4-FFF2-40B4-BE49-F238E27FC236}">
                <a16:creationId xmlns:a16="http://schemas.microsoft.com/office/drawing/2014/main" id="{C8AE2DB7-DAEF-4F3E-85D5-E352F4BCAC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7037" y="1440857"/>
            <a:ext cx="1731962"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949C8297-3E7F-4E22-8269-869CEA5AABB8}"/>
              </a:ext>
            </a:extLst>
          </p:cNvPr>
          <p:cNvCxnSpPr/>
          <p:nvPr/>
        </p:nvCxnSpPr>
        <p:spPr>
          <a:xfrm>
            <a:off x="833438" y="874713"/>
            <a:ext cx="0" cy="2125662"/>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1180870" y="895551"/>
            <a:ext cx="4738447" cy="1151670"/>
          </a:xfrm>
        </p:spPr>
        <p:txBody>
          <a:bodyPr anchor="b">
            <a:noAutofit/>
          </a:bodyPr>
          <a:lstStyle>
            <a:lvl1pPr algn="l">
              <a:defRPr sz="3000" b="1" i="0" spc="120">
                <a:latin typeface="Arial"/>
                <a:cs typeface="Arial"/>
              </a:defRPr>
            </a:lvl1pPr>
          </a:lstStyle>
          <a:p>
            <a:r>
              <a:rPr lang="en-US" dirty="0"/>
              <a:t>Click to edit Master title style</a:t>
            </a:r>
          </a:p>
        </p:txBody>
      </p:sp>
      <p:sp>
        <p:nvSpPr>
          <p:cNvPr id="3" name="Subtitle 2"/>
          <p:cNvSpPr>
            <a:spLocks noGrp="1"/>
          </p:cNvSpPr>
          <p:nvPr>
            <p:ph type="subTitle" idx="1"/>
          </p:nvPr>
        </p:nvSpPr>
        <p:spPr>
          <a:xfrm>
            <a:off x="1180870" y="2287197"/>
            <a:ext cx="4620061" cy="877213"/>
          </a:xfrm>
        </p:spPr>
        <p:txBody>
          <a:bodyPr>
            <a:noAutofit/>
          </a:bodyPr>
          <a:lstStyle>
            <a:lvl1pPr marL="0" indent="0" algn="l">
              <a:buNone/>
              <a:defRPr sz="2400">
                <a:solidFill>
                  <a:srgbClr val="EC222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20" name="Text Placeholder 19"/>
          <p:cNvSpPr>
            <a:spLocks noGrp="1"/>
          </p:cNvSpPr>
          <p:nvPr>
            <p:ph type="body" sz="quarter" idx="10"/>
          </p:nvPr>
        </p:nvSpPr>
        <p:spPr>
          <a:xfrm>
            <a:off x="1181099" y="3721208"/>
            <a:ext cx="3890253" cy="412750"/>
          </a:xfrm>
        </p:spPr>
        <p:txBody>
          <a:bodyPr anchor="b">
            <a:noAutofit/>
          </a:bodyPr>
          <a:lstStyle>
            <a:lvl1pPr marL="0" marR="0" indent="0" algn="l" defTabSz="457200" rtl="0" eaLnBrk="1" fontAlgn="auto" latinLnBrk="0" hangingPunct="1">
              <a:lnSpc>
                <a:spcPct val="100000"/>
              </a:lnSpc>
              <a:spcBef>
                <a:spcPts val="0"/>
              </a:spcBef>
              <a:spcAft>
                <a:spcPts val="0"/>
              </a:spcAft>
              <a:buClrTx/>
              <a:buSzTx/>
              <a:buFontTx/>
              <a:buNone/>
              <a:tabLst/>
              <a:defRPr sz="2000"/>
            </a:lvl1pPr>
          </a:lstStyle>
          <a:p>
            <a:pPr lvl="0"/>
            <a:r>
              <a:rPr lang="en-US" noProof="0" dirty="0"/>
              <a:t>Click to edit Master text styles</a:t>
            </a:r>
          </a:p>
        </p:txBody>
      </p:sp>
      <p:sp>
        <p:nvSpPr>
          <p:cNvPr id="8" name="Footer Placeholder 4">
            <a:extLst>
              <a:ext uri="{FF2B5EF4-FFF2-40B4-BE49-F238E27FC236}">
                <a16:creationId xmlns:a16="http://schemas.microsoft.com/office/drawing/2014/main" id="{8E2087E9-637C-4C09-8985-3BAE95EB3A0C}"/>
              </a:ext>
            </a:extLst>
          </p:cNvPr>
          <p:cNvSpPr>
            <a:spLocks noGrp="1"/>
          </p:cNvSpPr>
          <p:nvPr>
            <p:ph type="ftr" sz="quarter" idx="11"/>
          </p:nvPr>
        </p:nvSpPr>
        <p:spPr>
          <a:xfrm>
            <a:off x="1071563" y="4827588"/>
            <a:ext cx="4729162" cy="157162"/>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9" name="Date Placeholder 3">
            <a:extLst>
              <a:ext uri="{FF2B5EF4-FFF2-40B4-BE49-F238E27FC236}">
                <a16:creationId xmlns:a16="http://schemas.microsoft.com/office/drawing/2014/main" id="{AEAF7E73-D995-4378-86E2-E0B1F5C1F622}"/>
              </a:ext>
            </a:extLst>
          </p:cNvPr>
          <p:cNvSpPr>
            <a:spLocks noGrp="1"/>
          </p:cNvSpPr>
          <p:nvPr>
            <p:ph type="dt" sz="half" idx="12"/>
          </p:nvPr>
        </p:nvSpPr>
        <p:spPr>
          <a:xfrm>
            <a:off x="1181100" y="4252913"/>
            <a:ext cx="1304925" cy="207962"/>
          </a:xfrm>
        </p:spPr>
        <p:txBody>
          <a:bodyPr lIns="0" tIns="0" rIns="0" bIns="0" anchor="b">
            <a:noAutofit/>
          </a:bodyPr>
          <a:lstStyle>
            <a:lvl1pPr>
              <a:defRPr sz="1800"/>
            </a:lvl1pPr>
          </a:lstStyle>
          <a:p>
            <a:fld id="{1BF28DD7-1B91-4710-80F7-7D2604E14C5A}" type="datetime1">
              <a:rPr lang="en-US" altLang="en-US" smtClean="0"/>
              <a:pPr/>
              <a:t>4/24/2019</a:t>
            </a:fld>
            <a:endParaRPr lang="en-US" altLang="en-US" dirty="0"/>
          </a:p>
        </p:txBody>
      </p:sp>
      <p:grpSp>
        <p:nvGrpSpPr>
          <p:cNvPr id="13" name="Group 12">
            <a:extLst>
              <a:ext uri="{FF2B5EF4-FFF2-40B4-BE49-F238E27FC236}">
                <a16:creationId xmlns:a16="http://schemas.microsoft.com/office/drawing/2014/main" id="{8A99FD18-1303-4E12-ABA1-B30CBBB3B10A}"/>
              </a:ext>
            </a:extLst>
          </p:cNvPr>
          <p:cNvGrpSpPr/>
          <p:nvPr userDrawn="1"/>
        </p:nvGrpSpPr>
        <p:grpSpPr>
          <a:xfrm>
            <a:off x="6645645" y="3000375"/>
            <a:ext cx="2056517" cy="1252151"/>
            <a:chOff x="6630283" y="795070"/>
            <a:chExt cx="2056517" cy="1252151"/>
          </a:xfrm>
        </p:grpSpPr>
        <p:pic>
          <p:nvPicPr>
            <p:cNvPr id="10" name="Picture 9">
              <a:extLst>
                <a:ext uri="{FF2B5EF4-FFF2-40B4-BE49-F238E27FC236}">
                  <a16:creationId xmlns:a16="http://schemas.microsoft.com/office/drawing/2014/main" id="{62F04412-3440-441C-8799-7AB8A90AFB9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4" name="TextBox 3">
              <a:extLst>
                <a:ext uri="{FF2B5EF4-FFF2-40B4-BE49-F238E27FC236}">
                  <a16:creationId xmlns:a16="http://schemas.microsoft.com/office/drawing/2014/main" id="{199A414C-D2EB-4759-97E6-ED87C3525D36}"/>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2" name="TextBox 11">
              <a:extLst>
                <a:ext uri="{FF2B5EF4-FFF2-40B4-BE49-F238E27FC236}">
                  <a16:creationId xmlns:a16="http://schemas.microsoft.com/office/drawing/2014/main" id="{DB29983A-86AA-4395-862B-35F54B597C08}"/>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pic>
        <p:nvPicPr>
          <p:cNvPr id="15" name="Picture 14" descr="Creative Commons Licence">
            <a:extLst>
              <a:ext uri="{FF2B5EF4-FFF2-40B4-BE49-F238E27FC236}">
                <a16:creationId xmlns:a16="http://schemas.microsoft.com/office/drawing/2014/main" id="{B400A948-C3CD-4AB8-A0B0-5E7E9538E39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087932" y="4679950"/>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845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8CD3726-52B7-4D64-8B2A-E9ECFDF6DFE8}"/>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8137726" cy="779921"/>
          </a:xfrm>
        </p:spPr>
        <p:txBody>
          <a:bodyPr>
            <a:noAutofit/>
          </a:bodyPr>
          <a:lstStyle>
            <a:lvl1pPr algn="l">
              <a:defRPr sz="1700" b="1">
                <a:solidFill>
                  <a:srgbClr val="EC2227"/>
                </a:solidFill>
              </a:defRPr>
            </a:lvl1pPr>
          </a:lstStyle>
          <a:p>
            <a:r>
              <a:rPr lang="en-US" dirty="0"/>
              <a:t>Click to edit Master title style</a:t>
            </a:r>
          </a:p>
        </p:txBody>
      </p:sp>
      <p:sp>
        <p:nvSpPr>
          <p:cNvPr id="10" name="Text Placeholder 9"/>
          <p:cNvSpPr>
            <a:spLocks noGrp="1"/>
          </p:cNvSpPr>
          <p:nvPr>
            <p:ph type="body" sz="quarter" idx="16"/>
          </p:nvPr>
        </p:nvSpPr>
        <p:spPr>
          <a:xfrm>
            <a:off x="613649" y="1527047"/>
            <a:ext cx="2636010" cy="2519269"/>
          </a:xfrm>
        </p:spPr>
        <p:txBody>
          <a:bodyPr>
            <a:noAutofit/>
          </a:bodyPr>
          <a:lstStyle>
            <a:lvl1pPr marL="0" indent="0">
              <a:spcBef>
                <a:spcPts val="600"/>
              </a:spcBef>
              <a:spcAft>
                <a:spcPts val="600"/>
              </a:spcAft>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2" name="Text Placeholder 9"/>
          <p:cNvSpPr>
            <a:spLocks noGrp="1"/>
          </p:cNvSpPr>
          <p:nvPr>
            <p:ph type="body" sz="quarter" idx="17"/>
          </p:nvPr>
        </p:nvSpPr>
        <p:spPr>
          <a:xfrm>
            <a:off x="6147649" y="1527047"/>
            <a:ext cx="2636010" cy="2519269"/>
          </a:xfrm>
        </p:spPr>
        <p:txBody>
          <a:bodyPr>
            <a:noAutofit/>
          </a:bodyPr>
          <a:lstStyle>
            <a:lvl1pPr marL="0" indent="0">
              <a:spcBef>
                <a:spcPts val="600"/>
              </a:spcBef>
              <a:spcAft>
                <a:spcPts val="600"/>
              </a:spcAft>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4" name="Text Placeholder 9"/>
          <p:cNvSpPr>
            <a:spLocks noGrp="1"/>
          </p:cNvSpPr>
          <p:nvPr>
            <p:ph type="body" sz="quarter" idx="18"/>
          </p:nvPr>
        </p:nvSpPr>
        <p:spPr>
          <a:xfrm>
            <a:off x="3378235" y="1527047"/>
            <a:ext cx="2636010" cy="2519269"/>
          </a:xfrm>
        </p:spPr>
        <p:txBody>
          <a:bodyPr>
            <a:noAutofit/>
          </a:bodyPr>
          <a:lstStyle>
            <a:lvl1pPr marL="0" indent="0">
              <a:spcBef>
                <a:spcPts val="600"/>
              </a:spcBef>
              <a:spcAft>
                <a:spcPts val="600"/>
              </a:spcAft>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pic>
        <p:nvPicPr>
          <p:cNvPr id="24" name="Picture 7">
            <a:extLst>
              <a:ext uri="{FF2B5EF4-FFF2-40B4-BE49-F238E27FC236}">
                <a16:creationId xmlns:a16="http://schemas.microsoft.com/office/drawing/2014/main" id="{604E4302-EBCD-43F8-87C1-3B809E0D7B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E02F4A6A-E078-44C5-8E0D-7BCEDBC74B2C}"/>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019E297-7697-47A9-81FB-2A72209EB648}"/>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3E9F65D5-F0E8-4EA4-B4AD-024D025D4000}"/>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8" name="Slide Number Placeholder 5">
            <a:extLst>
              <a:ext uri="{FF2B5EF4-FFF2-40B4-BE49-F238E27FC236}">
                <a16:creationId xmlns:a16="http://schemas.microsoft.com/office/drawing/2014/main" id="{953908D7-AAD6-4959-A912-FDB612681FB0}"/>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grpSp>
        <p:nvGrpSpPr>
          <p:cNvPr id="29" name="Group 28">
            <a:extLst>
              <a:ext uri="{FF2B5EF4-FFF2-40B4-BE49-F238E27FC236}">
                <a16:creationId xmlns:a16="http://schemas.microsoft.com/office/drawing/2014/main" id="{E49FDB1F-A010-4A85-8A85-34BA74CA4C77}"/>
              </a:ext>
            </a:extLst>
          </p:cNvPr>
          <p:cNvGrpSpPr/>
          <p:nvPr userDrawn="1"/>
        </p:nvGrpSpPr>
        <p:grpSpPr>
          <a:xfrm>
            <a:off x="8164512" y="4638675"/>
            <a:ext cx="760443" cy="463011"/>
            <a:chOff x="6630283" y="795070"/>
            <a:chExt cx="2056517" cy="1252151"/>
          </a:xfrm>
        </p:grpSpPr>
        <p:pic>
          <p:nvPicPr>
            <p:cNvPr id="30" name="Picture 29">
              <a:extLst>
                <a:ext uri="{FF2B5EF4-FFF2-40B4-BE49-F238E27FC236}">
                  <a16:creationId xmlns:a16="http://schemas.microsoft.com/office/drawing/2014/main" id="{0DC42F94-2A5A-4F74-A03C-8C60748FB50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31" name="TextBox 30">
              <a:extLst>
                <a:ext uri="{FF2B5EF4-FFF2-40B4-BE49-F238E27FC236}">
                  <a16:creationId xmlns:a16="http://schemas.microsoft.com/office/drawing/2014/main" id="{BFC46431-D3EF-41DF-8094-61ABF37BFE99}"/>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32" name="TextBox 31">
              <a:extLst>
                <a:ext uri="{FF2B5EF4-FFF2-40B4-BE49-F238E27FC236}">
                  <a16:creationId xmlns:a16="http://schemas.microsoft.com/office/drawing/2014/main" id="{3F05A8E2-A818-4CDB-8B7D-0239DF68981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spTree>
    <p:extLst>
      <p:ext uri="{BB962C8B-B14F-4D97-AF65-F5344CB8AC3E}">
        <p14:creationId xmlns:p14="http://schemas.microsoft.com/office/powerpoint/2010/main" val="3002454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column with image">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57877E05-DEA4-4FC5-879E-20570832F5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78200"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4E5C8F04-F07B-4668-9F9F-8BDD89357081}"/>
              </a:ext>
            </a:extLst>
          </p:cNvPr>
          <p:cNvCxnSpPr/>
          <p:nvPr/>
        </p:nvCxnSpPr>
        <p:spPr>
          <a:xfrm>
            <a:off x="4060825"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419A212-4F29-4E75-A434-E7B0CFE2C07F}"/>
              </a:ext>
            </a:extLst>
          </p:cNvPr>
          <p:cNvCxnSpPr/>
          <p:nvPr/>
        </p:nvCxnSpPr>
        <p:spPr>
          <a:xfrm>
            <a:off x="3221038"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378234" y="204787"/>
            <a:ext cx="5285866" cy="783519"/>
          </a:xfrm>
        </p:spPr>
        <p:txBody>
          <a:bodyPr>
            <a:noAutofit/>
          </a:bodyPr>
          <a:lstStyle>
            <a:lvl1pPr algn="l">
              <a:defRPr sz="3000" b="1">
                <a:solidFill>
                  <a:srgbClr val="EC2227"/>
                </a:solidFill>
              </a:defRPr>
            </a:lvl1pPr>
          </a:lstStyle>
          <a:p>
            <a:r>
              <a:rPr lang="en-US" dirty="0"/>
              <a:t>Click to edit Master title style</a:t>
            </a:r>
          </a:p>
        </p:txBody>
      </p:sp>
      <p:sp>
        <p:nvSpPr>
          <p:cNvPr id="4" name="Text Placeholder 3"/>
          <p:cNvSpPr>
            <a:spLocks noGrp="1"/>
          </p:cNvSpPr>
          <p:nvPr>
            <p:ph type="body" sz="half" idx="2"/>
          </p:nvPr>
        </p:nvSpPr>
        <p:spPr>
          <a:xfrm>
            <a:off x="3378235" y="1284052"/>
            <a:ext cx="5405424" cy="3006312"/>
          </a:xfrm>
        </p:spPr>
        <p:txBody>
          <a:bodyPr>
            <a:noAutofit/>
          </a:bodyPr>
          <a:lstStyle>
            <a:lvl1pPr marL="0" indent="0">
              <a:spcBef>
                <a:spcPts val="600"/>
              </a:spcBef>
              <a:spcAft>
                <a:spcPts val="600"/>
              </a:spcAft>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20" name="Picture Placeholder 19"/>
          <p:cNvSpPr>
            <a:spLocks noGrp="1"/>
          </p:cNvSpPr>
          <p:nvPr>
            <p:ph type="pic" sz="quarter" idx="13"/>
          </p:nvPr>
        </p:nvSpPr>
        <p:spPr>
          <a:xfrm>
            <a:off x="0" y="0"/>
            <a:ext cx="3025775" cy="5143500"/>
          </a:xfrm>
        </p:spPr>
        <p:txBody>
          <a:bodyPr rtlCol="0" anchor="ctr">
            <a:normAutofit/>
          </a:bodyPr>
          <a:lstStyle>
            <a:lvl1pPr algn="ctr">
              <a:defRPr sz="900"/>
            </a:lvl1pPr>
          </a:lstStyle>
          <a:p>
            <a:pPr lvl="0"/>
            <a:r>
              <a:rPr lang="en-US" noProof="0"/>
              <a:t>Click icon to add picture</a:t>
            </a:r>
            <a:endParaRPr lang="en-US" noProof="0" dirty="0"/>
          </a:p>
        </p:txBody>
      </p:sp>
      <p:sp>
        <p:nvSpPr>
          <p:cNvPr id="9" name="Footer Placeholder 5">
            <a:extLst>
              <a:ext uri="{FF2B5EF4-FFF2-40B4-BE49-F238E27FC236}">
                <a16:creationId xmlns:a16="http://schemas.microsoft.com/office/drawing/2014/main" id="{50BB96CA-A2ED-4646-843D-EEE743521AEF}"/>
              </a:ext>
            </a:extLst>
          </p:cNvPr>
          <p:cNvSpPr>
            <a:spLocks noGrp="1"/>
          </p:cNvSpPr>
          <p:nvPr>
            <p:ph type="ftr" sz="quarter" idx="14"/>
          </p:nvPr>
        </p:nvSpPr>
        <p:spPr>
          <a:xfrm>
            <a:off x="4281488" y="4787900"/>
            <a:ext cx="3103562" cy="200025"/>
          </a:xfrm>
        </p:spPr>
        <p:txBody>
          <a:bodyPr>
            <a:noAutofit/>
          </a:bodyPr>
          <a:lstStyle>
            <a:lvl1pPr>
              <a:defRPr/>
            </a:lvl1pPr>
          </a:lstStyle>
          <a:p>
            <a:r>
              <a:rPr lang="en-US" b="1" dirty="0"/>
              <a:t>© 2019 Health Level Seven ® International. Licensed under CC BY 4.0</a:t>
            </a:r>
          </a:p>
          <a:p>
            <a:r>
              <a:rPr lang="en-US" b="1" dirty="0"/>
              <a:t>HL7, Health Level Seven, FHIR and the FHIR flame logo are registered trademarks of HL7 Int’l</a:t>
            </a:r>
          </a:p>
        </p:txBody>
      </p:sp>
      <p:grpSp>
        <p:nvGrpSpPr>
          <p:cNvPr id="15" name="Group 14">
            <a:extLst>
              <a:ext uri="{FF2B5EF4-FFF2-40B4-BE49-F238E27FC236}">
                <a16:creationId xmlns:a16="http://schemas.microsoft.com/office/drawing/2014/main" id="{E3ACDC7E-BC51-4A84-A7A5-9ED7214F4E17}"/>
              </a:ext>
            </a:extLst>
          </p:cNvPr>
          <p:cNvGrpSpPr/>
          <p:nvPr userDrawn="1"/>
        </p:nvGrpSpPr>
        <p:grpSpPr>
          <a:xfrm>
            <a:off x="8164512" y="4638675"/>
            <a:ext cx="760443" cy="463011"/>
            <a:chOff x="6630283" y="795070"/>
            <a:chExt cx="2056517" cy="1252151"/>
          </a:xfrm>
        </p:grpSpPr>
        <p:pic>
          <p:nvPicPr>
            <p:cNvPr id="16" name="Picture 15">
              <a:extLst>
                <a:ext uri="{FF2B5EF4-FFF2-40B4-BE49-F238E27FC236}">
                  <a16:creationId xmlns:a16="http://schemas.microsoft.com/office/drawing/2014/main" id="{EC768D59-702C-483F-AE48-6013A0C0CF5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7" name="TextBox 16">
              <a:extLst>
                <a:ext uri="{FF2B5EF4-FFF2-40B4-BE49-F238E27FC236}">
                  <a16:creationId xmlns:a16="http://schemas.microsoft.com/office/drawing/2014/main" id="{A584133E-9621-4DD2-AF35-FBC6A946937F}"/>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8" name="TextBox 17">
              <a:extLst>
                <a:ext uri="{FF2B5EF4-FFF2-40B4-BE49-F238E27FC236}">
                  <a16:creationId xmlns:a16="http://schemas.microsoft.com/office/drawing/2014/main" id="{6C71FA54-38E9-48CE-AF75-589DEE2388AD}"/>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9" name="Straight Connector 18">
            <a:extLst>
              <a:ext uri="{FF2B5EF4-FFF2-40B4-BE49-F238E27FC236}">
                <a16:creationId xmlns:a16="http://schemas.microsoft.com/office/drawing/2014/main" id="{C5C7035E-9192-4B77-84BD-DB09E8D8D0D5}"/>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Slide Number Placeholder 5">
            <a:extLst>
              <a:ext uri="{FF2B5EF4-FFF2-40B4-BE49-F238E27FC236}">
                <a16:creationId xmlns:a16="http://schemas.microsoft.com/office/drawing/2014/main" id="{3A1335D0-084F-4898-B8A1-A485E3328A1E}"/>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2112457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pening Slide">
    <p:spTree>
      <p:nvGrpSpPr>
        <p:cNvPr id="1" name=""/>
        <p:cNvGrpSpPr/>
        <p:nvPr/>
      </p:nvGrpSpPr>
      <p:grpSpPr>
        <a:xfrm>
          <a:off x="0" y="0"/>
          <a:ext cx="0" cy="0"/>
          <a:chOff x="0" y="0"/>
          <a:chExt cx="0" cy="0"/>
        </a:xfrm>
      </p:grpSpPr>
      <p:sp>
        <p:nvSpPr>
          <p:cNvPr id="13" name="Rectangle 12"/>
          <p:cNvSpPr/>
          <p:nvPr userDrawn="1"/>
        </p:nvSpPr>
        <p:spPr>
          <a:xfrm>
            <a:off x="0" y="2775853"/>
            <a:ext cx="9144000" cy="236764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0" y="955141"/>
            <a:ext cx="9144000" cy="1820713"/>
          </a:xfrm>
          <a:prstGeom prst="rect">
            <a:avLst/>
          </a:prstGeom>
          <a:solidFill>
            <a:srgbClr val="A72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rotWithShape="1">
          <a:blip r:embed="rId2"/>
          <a:srcRect t="22000" b="5326"/>
          <a:stretch/>
        </p:blipFill>
        <p:spPr>
          <a:xfrm>
            <a:off x="0" y="1123402"/>
            <a:ext cx="9144000" cy="1652452"/>
          </a:xfrm>
          <a:prstGeom prst="rect">
            <a:avLst/>
          </a:prstGeom>
        </p:spPr>
      </p:pic>
      <p:sp>
        <p:nvSpPr>
          <p:cNvPr id="23" name="Rectangle 22"/>
          <p:cNvSpPr/>
          <p:nvPr userDrawn="1"/>
        </p:nvSpPr>
        <p:spPr>
          <a:xfrm>
            <a:off x="0" y="903377"/>
            <a:ext cx="9144000" cy="94499"/>
          </a:xfrm>
          <a:prstGeom prst="rect">
            <a:avLst/>
          </a:prstGeom>
          <a:solidFill>
            <a:srgbClr val="B6B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590308" y="1935865"/>
            <a:ext cx="184731" cy="438582"/>
          </a:xfrm>
          <a:prstGeom prst="rect">
            <a:avLst/>
          </a:prstGeom>
        </p:spPr>
        <p:txBody>
          <a:bodyPr wrap="none" rtlCol="0">
            <a:spAutoFit/>
          </a:bodyPr>
          <a:lstStyle/>
          <a:p>
            <a:endParaRPr lang="en-US" sz="2250" b="0"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526" y="4184000"/>
            <a:ext cx="9098947" cy="696018"/>
          </a:xfrm>
          <a:prstGeom prst="rect">
            <a:avLst/>
          </a:prstGeom>
        </p:spPr>
      </p:pic>
      <p:sp>
        <p:nvSpPr>
          <p:cNvPr id="17" name="TextBox 16"/>
          <p:cNvSpPr txBox="1"/>
          <p:nvPr userDrawn="1"/>
        </p:nvSpPr>
        <p:spPr>
          <a:xfrm>
            <a:off x="1" y="4913792"/>
            <a:ext cx="9143999" cy="207749"/>
          </a:xfrm>
          <a:prstGeom prst="rect">
            <a:avLst/>
          </a:prstGeom>
        </p:spPr>
        <p:txBody>
          <a:bodyPr wrap="square"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750" b="0" i="0" kern="1200" dirty="0">
                <a:solidFill>
                  <a:schemeClr val="bg2">
                    <a:lumMod val="50000"/>
                  </a:schemeClr>
                </a:solidFill>
                <a:effectLst/>
                <a:latin typeface="Calibri" charset="0"/>
                <a:ea typeface="Calibri" charset="0"/>
                <a:cs typeface="Calibri" charset="0"/>
              </a:rPr>
              <a:t>FHIR® is the registered trademark of HL7 and is used with the permission of HL7. The Flame Design mark is the registered trademark of HL7 and is used with the permission of HL7.</a:t>
            </a:r>
            <a:endParaRPr lang="en-US" sz="750" b="0" i="0" dirty="0">
              <a:solidFill>
                <a:schemeClr val="bg2">
                  <a:lumMod val="50000"/>
                </a:schemeClr>
              </a:solidFill>
              <a:latin typeface="Calibri" charset="0"/>
              <a:ea typeface="Calibri" charset="0"/>
              <a:cs typeface="Calibri" charset="0"/>
            </a:endParaRPr>
          </a:p>
        </p:txBody>
      </p:sp>
      <p:pic>
        <p:nvPicPr>
          <p:cNvPr id="5" name="Picture 4" descr="A large body of water with a city in the background&#10;&#10;Description automatically generated">
            <a:extLst>
              <a:ext uri="{FF2B5EF4-FFF2-40B4-BE49-F238E27FC236}">
                <a16:creationId xmlns:a16="http://schemas.microsoft.com/office/drawing/2014/main" id="{ACD65648-BFAB-4999-A288-09F66CE39B13}"/>
              </a:ext>
            </a:extLst>
          </p:cNvPr>
          <p:cNvPicPr>
            <a:picLocks noChangeAspect="1"/>
          </p:cNvPicPr>
          <p:nvPr userDrawn="1"/>
        </p:nvPicPr>
        <p:blipFill rotWithShape="1">
          <a:blip r:embed="rId4"/>
          <a:srcRect t="47269" b="26014"/>
          <a:stretch/>
        </p:blipFill>
        <p:spPr>
          <a:xfrm>
            <a:off x="-1" y="1123401"/>
            <a:ext cx="9144001" cy="1644256"/>
          </a:xfrm>
          <a:prstGeom prst="rect">
            <a:avLst/>
          </a:prstGeom>
        </p:spPr>
      </p:pic>
      <p:pic>
        <p:nvPicPr>
          <p:cNvPr id="1030" name="Picture 6" descr="HL7 FHIR DevDays logo">
            <a:extLst>
              <a:ext uri="{FF2B5EF4-FFF2-40B4-BE49-F238E27FC236}">
                <a16:creationId xmlns:a16="http://schemas.microsoft.com/office/drawing/2014/main" id="{63F948CD-5D72-4A0F-B16F-D9D09FE2F240}"/>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428875" y="242071"/>
            <a:ext cx="4286250" cy="53578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C7A95D8-D95F-4413-BB05-8BFEDFFF3D27}"/>
              </a:ext>
            </a:extLst>
          </p:cNvPr>
          <p:cNvPicPr>
            <a:picLocks noChangeAspect="1"/>
          </p:cNvPicPr>
          <p:nvPr userDrawn="1"/>
        </p:nvPicPr>
        <p:blipFill>
          <a:blip r:embed="rId6"/>
          <a:stretch>
            <a:fillRect/>
          </a:stretch>
        </p:blipFill>
        <p:spPr>
          <a:xfrm>
            <a:off x="3526977" y="4175803"/>
            <a:ext cx="2792486" cy="614363"/>
          </a:xfrm>
          <a:prstGeom prst="rect">
            <a:avLst/>
          </a:prstGeom>
        </p:spPr>
      </p:pic>
      <p:sp>
        <p:nvSpPr>
          <p:cNvPr id="6" name="TextBox 5">
            <a:extLst>
              <a:ext uri="{FF2B5EF4-FFF2-40B4-BE49-F238E27FC236}">
                <a16:creationId xmlns:a16="http://schemas.microsoft.com/office/drawing/2014/main" id="{BC7D0DF1-E069-49DB-A248-2BFA20CD7691}"/>
              </a:ext>
            </a:extLst>
          </p:cNvPr>
          <p:cNvSpPr txBox="1"/>
          <p:nvPr userDrawn="1"/>
        </p:nvSpPr>
        <p:spPr>
          <a:xfrm>
            <a:off x="3526977" y="4433144"/>
            <a:ext cx="1156063" cy="202043"/>
          </a:xfrm>
          <a:prstGeom prst="rect">
            <a:avLst/>
          </a:prstGeom>
        </p:spPr>
        <p:txBody>
          <a:bodyPr wrap="square" rtlCol="0">
            <a:spAutoFit/>
          </a:bodyPr>
          <a:lstStyle/>
          <a:p>
            <a:r>
              <a:rPr lang="en-US" sz="713" b="0" dirty="0">
                <a:effectLst/>
              </a:rPr>
              <a:t>HOST SPONSOR</a:t>
            </a:r>
          </a:p>
        </p:txBody>
      </p:sp>
      <p:pic>
        <p:nvPicPr>
          <p:cNvPr id="1026" name="Picture 2" descr="https://www.devdays.com/us/wp-content/uploads/sites/4/2017/12/Devdays-sponsor-Microsoft-300x135-1.png">
            <a:extLst>
              <a:ext uri="{FF2B5EF4-FFF2-40B4-BE49-F238E27FC236}">
                <a16:creationId xmlns:a16="http://schemas.microsoft.com/office/drawing/2014/main" id="{1DA58433-F6E4-4DE1-BFD2-98A6C62D4B90}"/>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4408715" y="4169583"/>
            <a:ext cx="1626326" cy="7318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FDE0302-C9E2-4A3B-A8A5-C84AA3921102}"/>
              </a:ext>
            </a:extLst>
          </p:cNvPr>
          <p:cNvPicPr>
            <a:picLocks noChangeAspect="1"/>
          </p:cNvPicPr>
          <p:nvPr userDrawn="1"/>
        </p:nvPicPr>
        <p:blipFill>
          <a:blip r:embed="rId8"/>
          <a:stretch>
            <a:fillRect/>
          </a:stretch>
        </p:blipFill>
        <p:spPr>
          <a:xfrm>
            <a:off x="1197637" y="4211009"/>
            <a:ext cx="678656" cy="528638"/>
          </a:xfrm>
          <a:prstGeom prst="rect">
            <a:avLst/>
          </a:prstGeom>
        </p:spPr>
      </p:pic>
      <p:pic>
        <p:nvPicPr>
          <p:cNvPr id="10" name="Picture 9" descr="A close up of a sign&#10;&#10;Description automatically generated">
            <a:extLst>
              <a:ext uri="{FF2B5EF4-FFF2-40B4-BE49-F238E27FC236}">
                <a16:creationId xmlns:a16="http://schemas.microsoft.com/office/drawing/2014/main" id="{C15C150E-8B30-48C6-BD58-A8B121E447C3}"/>
              </a:ext>
            </a:extLst>
          </p:cNvPr>
          <p:cNvPicPr>
            <a:picLocks noChangeAspect="1"/>
          </p:cNvPicPr>
          <p:nvPr userDrawn="1"/>
        </p:nvPicPr>
        <p:blipFill>
          <a:blip r:embed="rId9"/>
          <a:stretch>
            <a:fillRect/>
          </a:stretch>
        </p:blipFill>
        <p:spPr>
          <a:xfrm>
            <a:off x="1242920" y="4357134"/>
            <a:ext cx="688246" cy="373947"/>
          </a:xfrm>
          <a:prstGeom prst="rect">
            <a:avLst/>
          </a:prstGeom>
        </p:spPr>
      </p:pic>
    </p:spTree>
    <p:extLst>
      <p:ext uri="{BB962C8B-B14F-4D97-AF65-F5344CB8AC3E}">
        <p14:creationId xmlns:p14="http://schemas.microsoft.com/office/powerpoint/2010/main" val="404230652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772DE4-7B37-4BBF-9A7D-6A9C4C776CAE}"/>
              </a:ext>
            </a:extLst>
          </p:cNvPr>
          <p:cNvSpPr/>
          <p:nvPr/>
        </p:nvSpPr>
        <p:spPr>
          <a:xfrm>
            <a:off x="0" y="725488"/>
            <a:ext cx="9144000" cy="234315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4" name="Picture 7">
            <a:extLst>
              <a:ext uri="{FF2B5EF4-FFF2-40B4-BE49-F238E27FC236}">
                <a16:creationId xmlns:a16="http://schemas.microsoft.com/office/drawing/2014/main" id="{2A8297D7-F64D-40E5-9A05-32B16C0C76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73FCBA1A-7FAD-4191-9B4F-C104C0F01C31}"/>
              </a:ext>
            </a:extLst>
          </p:cNvPr>
          <p:cNvCxnSpPr/>
          <p:nvPr/>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E36367C-A9EE-4A42-8187-82709238888C}"/>
              </a:ext>
            </a:extLst>
          </p:cNvPr>
          <p:cNvCxnSpPr/>
          <p:nvPr/>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D36E5EE3-C0A6-45E3-B498-80B24E58FEBC}"/>
              </a:ext>
            </a:extLst>
          </p:cNvPr>
          <p:cNvCxnSpPr/>
          <p:nvPr/>
        </p:nvCxnSpPr>
        <p:spPr>
          <a:xfrm>
            <a:off x="457200" y="1090613"/>
            <a:ext cx="0" cy="1612900"/>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722313" y="880485"/>
            <a:ext cx="8061346" cy="203312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000" b="1" cap="all" spc="120"/>
            </a:lvl1pPr>
          </a:lstStyle>
          <a:p>
            <a:r>
              <a:rPr lang="en-US" dirty="0"/>
              <a:t>Click to edit Master title style</a:t>
            </a:r>
          </a:p>
        </p:txBody>
      </p:sp>
      <p:sp>
        <p:nvSpPr>
          <p:cNvPr id="8" name="Footer Placeholder 4">
            <a:extLst>
              <a:ext uri="{FF2B5EF4-FFF2-40B4-BE49-F238E27FC236}">
                <a16:creationId xmlns:a16="http://schemas.microsoft.com/office/drawing/2014/main" id="{9170F17B-552A-4993-A6F0-1A6FE335872E}"/>
              </a:ext>
            </a:extLst>
          </p:cNvPr>
          <p:cNvSpPr>
            <a:spLocks noGrp="1"/>
          </p:cNvSpPr>
          <p:nvPr>
            <p:ph type="ftr" sz="quarter" idx="10"/>
          </p:nvPr>
        </p:nvSpPr>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9" name="Slide Number Placeholder 5">
            <a:extLst>
              <a:ext uri="{FF2B5EF4-FFF2-40B4-BE49-F238E27FC236}">
                <a16:creationId xmlns:a16="http://schemas.microsoft.com/office/drawing/2014/main" id="{BB0BA930-B0EF-47CE-BD25-2934A0B21EBF}"/>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grpSp>
        <p:nvGrpSpPr>
          <p:cNvPr id="10" name="Group 9">
            <a:extLst>
              <a:ext uri="{FF2B5EF4-FFF2-40B4-BE49-F238E27FC236}">
                <a16:creationId xmlns:a16="http://schemas.microsoft.com/office/drawing/2014/main" id="{5BFFAF6C-E531-4263-8B2F-5108DADF2807}"/>
              </a:ext>
            </a:extLst>
          </p:cNvPr>
          <p:cNvGrpSpPr/>
          <p:nvPr userDrawn="1"/>
        </p:nvGrpSpPr>
        <p:grpSpPr>
          <a:xfrm>
            <a:off x="8164512" y="4638675"/>
            <a:ext cx="760443" cy="463011"/>
            <a:chOff x="6630283" y="795070"/>
            <a:chExt cx="2056517" cy="1252151"/>
          </a:xfrm>
        </p:grpSpPr>
        <p:pic>
          <p:nvPicPr>
            <p:cNvPr id="11" name="Picture 10">
              <a:extLst>
                <a:ext uri="{FF2B5EF4-FFF2-40B4-BE49-F238E27FC236}">
                  <a16:creationId xmlns:a16="http://schemas.microsoft.com/office/drawing/2014/main" id="{DBCCE22E-B8DD-4202-B231-D694FC6E58E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2" name="TextBox 11">
              <a:extLst>
                <a:ext uri="{FF2B5EF4-FFF2-40B4-BE49-F238E27FC236}">
                  <a16:creationId xmlns:a16="http://schemas.microsoft.com/office/drawing/2014/main" id="{A0418CBC-F9C2-4E25-B898-AC26A9D6E395}"/>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3" name="TextBox 12">
              <a:extLst>
                <a:ext uri="{FF2B5EF4-FFF2-40B4-BE49-F238E27FC236}">
                  <a16:creationId xmlns:a16="http://schemas.microsoft.com/office/drawing/2014/main" id="{BAEDE521-8A7A-4F74-9337-2AAF56570CD1}"/>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spTree>
    <p:extLst>
      <p:ext uri="{BB962C8B-B14F-4D97-AF65-F5344CB8AC3E}">
        <p14:creationId xmlns:p14="http://schemas.microsoft.com/office/powerpoint/2010/main" val="3769414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Column Tex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dirty="0"/>
              <a:t>Click to edit Master title style</a:t>
            </a:r>
          </a:p>
        </p:txBody>
      </p:sp>
      <p:sp>
        <p:nvSpPr>
          <p:cNvPr id="17" name="Text Placeholder 16"/>
          <p:cNvSpPr>
            <a:spLocks noGrp="1"/>
          </p:cNvSpPr>
          <p:nvPr>
            <p:ph type="body" sz="quarter" idx="13"/>
          </p:nvPr>
        </p:nvSpPr>
        <p:spPr>
          <a:xfrm>
            <a:off x="614362" y="989013"/>
            <a:ext cx="8228877" cy="3467077"/>
          </a:xfrm>
        </p:spPr>
        <p:txBody>
          <a:bodyPr>
            <a:noAutofit/>
          </a:bodyPr>
          <a:lstStyle>
            <a:lvl1pPr marL="182880" indent="-182880" algn="l">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3C98D77-F5F9-4313-9DC7-5F790F5F2129}"/>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4" name="Slide Number Placeholder 5">
            <a:extLst>
              <a:ext uri="{FF2B5EF4-FFF2-40B4-BE49-F238E27FC236}">
                <a16:creationId xmlns:a16="http://schemas.microsoft.com/office/drawing/2014/main" id="{87358656-6BAF-4839-9468-448334EC23F1}"/>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grpSp>
        <p:nvGrpSpPr>
          <p:cNvPr id="25" name="Group 24">
            <a:extLst>
              <a:ext uri="{FF2B5EF4-FFF2-40B4-BE49-F238E27FC236}">
                <a16:creationId xmlns:a16="http://schemas.microsoft.com/office/drawing/2014/main" id="{7D57692B-85CC-41A9-BCBD-D4201695258A}"/>
              </a:ext>
            </a:extLst>
          </p:cNvPr>
          <p:cNvGrpSpPr/>
          <p:nvPr userDrawn="1"/>
        </p:nvGrpSpPr>
        <p:grpSpPr>
          <a:xfrm>
            <a:off x="8164512" y="4638675"/>
            <a:ext cx="760443" cy="463011"/>
            <a:chOff x="6630283" y="795070"/>
            <a:chExt cx="2056517" cy="1252151"/>
          </a:xfrm>
        </p:grpSpPr>
        <p:pic>
          <p:nvPicPr>
            <p:cNvPr id="26" name="Picture 25">
              <a:extLst>
                <a:ext uri="{FF2B5EF4-FFF2-40B4-BE49-F238E27FC236}">
                  <a16:creationId xmlns:a16="http://schemas.microsoft.com/office/drawing/2014/main" id="{CAF66D5B-04FA-4649-9458-5BC8716AB2E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27" name="TextBox 26">
              <a:extLst>
                <a:ext uri="{FF2B5EF4-FFF2-40B4-BE49-F238E27FC236}">
                  <a16:creationId xmlns:a16="http://schemas.microsoft.com/office/drawing/2014/main" id="{8A6A897D-5B0F-45F5-86EC-6A234C0F7FE6}"/>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28" name="TextBox 27">
              <a:extLst>
                <a:ext uri="{FF2B5EF4-FFF2-40B4-BE49-F238E27FC236}">
                  <a16:creationId xmlns:a16="http://schemas.microsoft.com/office/drawing/2014/main" id="{2B1134F4-4043-4E86-821D-09689CBF718A}"/>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spTree>
    <p:extLst>
      <p:ext uri="{BB962C8B-B14F-4D97-AF65-F5344CB8AC3E}">
        <p14:creationId xmlns:p14="http://schemas.microsoft.com/office/powerpoint/2010/main" val="4066057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Only">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dirty="0"/>
              <a:t>Click to edit Master title style</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3C98D77-F5F9-4313-9DC7-5F790F5F2129}"/>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4" name="Slide Number Placeholder 5">
            <a:extLst>
              <a:ext uri="{FF2B5EF4-FFF2-40B4-BE49-F238E27FC236}">
                <a16:creationId xmlns:a16="http://schemas.microsoft.com/office/drawing/2014/main" id="{87358656-6BAF-4839-9468-448334EC23F1}"/>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grpSp>
        <p:nvGrpSpPr>
          <p:cNvPr id="25" name="Group 24">
            <a:extLst>
              <a:ext uri="{FF2B5EF4-FFF2-40B4-BE49-F238E27FC236}">
                <a16:creationId xmlns:a16="http://schemas.microsoft.com/office/drawing/2014/main" id="{7D57692B-85CC-41A9-BCBD-D4201695258A}"/>
              </a:ext>
            </a:extLst>
          </p:cNvPr>
          <p:cNvGrpSpPr/>
          <p:nvPr userDrawn="1"/>
        </p:nvGrpSpPr>
        <p:grpSpPr>
          <a:xfrm>
            <a:off x="8164512" y="4638675"/>
            <a:ext cx="760443" cy="463011"/>
            <a:chOff x="6630283" y="795070"/>
            <a:chExt cx="2056517" cy="1252151"/>
          </a:xfrm>
        </p:grpSpPr>
        <p:pic>
          <p:nvPicPr>
            <p:cNvPr id="26" name="Picture 25">
              <a:extLst>
                <a:ext uri="{FF2B5EF4-FFF2-40B4-BE49-F238E27FC236}">
                  <a16:creationId xmlns:a16="http://schemas.microsoft.com/office/drawing/2014/main" id="{CAF66D5B-04FA-4649-9458-5BC8716AB2E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27" name="TextBox 26">
              <a:extLst>
                <a:ext uri="{FF2B5EF4-FFF2-40B4-BE49-F238E27FC236}">
                  <a16:creationId xmlns:a16="http://schemas.microsoft.com/office/drawing/2014/main" id="{8A6A897D-5B0F-45F5-86EC-6A234C0F7FE6}"/>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28" name="TextBox 27">
              <a:extLst>
                <a:ext uri="{FF2B5EF4-FFF2-40B4-BE49-F238E27FC236}">
                  <a16:creationId xmlns:a16="http://schemas.microsoft.com/office/drawing/2014/main" id="{2B1134F4-4043-4E86-821D-09689CBF718A}"/>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spTree>
    <p:extLst>
      <p:ext uri="{BB962C8B-B14F-4D97-AF65-F5344CB8AC3E}">
        <p14:creationId xmlns:p14="http://schemas.microsoft.com/office/powerpoint/2010/main" val="2896565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pic>
        <p:nvPicPr>
          <p:cNvPr id="16" name="Picture 7">
            <a:extLst>
              <a:ext uri="{FF2B5EF4-FFF2-40B4-BE49-F238E27FC236}">
                <a16:creationId xmlns:a16="http://schemas.microsoft.com/office/drawing/2014/main" id="{438007AB-9407-42C5-AF1D-FDCF3B49A2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a16="http://schemas.microsoft.com/office/drawing/2014/main" id="{B4832B80-8B2A-4954-A529-4265A63CAB4D}"/>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CE892B0C-0831-4140-965A-7EFB8731A638}"/>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9" name="Footer Placeholder 4">
            <a:extLst>
              <a:ext uri="{FF2B5EF4-FFF2-40B4-BE49-F238E27FC236}">
                <a16:creationId xmlns:a16="http://schemas.microsoft.com/office/drawing/2014/main" id="{736339CA-3043-4229-B59B-66EFA864600D}"/>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0" name="Slide Number Placeholder 5">
            <a:extLst>
              <a:ext uri="{FF2B5EF4-FFF2-40B4-BE49-F238E27FC236}">
                <a16:creationId xmlns:a16="http://schemas.microsoft.com/office/drawing/2014/main" id="{93E785D7-5D87-40DD-9617-7BFD7CC78D0F}"/>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grpSp>
        <p:nvGrpSpPr>
          <p:cNvPr id="21" name="Group 20">
            <a:extLst>
              <a:ext uri="{FF2B5EF4-FFF2-40B4-BE49-F238E27FC236}">
                <a16:creationId xmlns:a16="http://schemas.microsoft.com/office/drawing/2014/main" id="{E5F24621-FF5E-4367-89ED-1FF4EF021AB5}"/>
              </a:ext>
            </a:extLst>
          </p:cNvPr>
          <p:cNvGrpSpPr/>
          <p:nvPr userDrawn="1"/>
        </p:nvGrpSpPr>
        <p:grpSpPr>
          <a:xfrm>
            <a:off x="8164512" y="4638675"/>
            <a:ext cx="760443" cy="463011"/>
            <a:chOff x="6630283" y="795070"/>
            <a:chExt cx="2056517" cy="1252151"/>
          </a:xfrm>
        </p:grpSpPr>
        <p:pic>
          <p:nvPicPr>
            <p:cNvPr id="22" name="Picture 21">
              <a:extLst>
                <a:ext uri="{FF2B5EF4-FFF2-40B4-BE49-F238E27FC236}">
                  <a16:creationId xmlns:a16="http://schemas.microsoft.com/office/drawing/2014/main" id="{A7E85232-B652-47BC-958F-0947FF5F825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23" name="TextBox 22">
              <a:extLst>
                <a:ext uri="{FF2B5EF4-FFF2-40B4-BE49-F238E27FC236}">
                  <a16:creationId xmlns:a16="http://schemas.microsoft.com/office/drawing/2014/main" id="{860AFD54-680E-4610-81B9-27342515F341}"/>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24" name="TextBox 23">
              <a:extLst>
                <a:ext uri="{FF2B5EF4-FFF2-40B4-BE49-F238E27FC236}">
                  <a16:creationId xmlns:a16="http://schemas.microsoft.com/office/drawing/2014/main" id="{BA419A9B-D55F-47E0-B812-995EF37E865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spTree>
    <p:extLst>
      <p:ext uri="{BB962C8B-B14F-4D97-AF65-F5344CB8AC3E}">
        <p14:creationId xmlns:p14="http://schemas.microsoft.com/office/powerpoint/2010/main" val="2809160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816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Introduction/About HL7">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7D5359A-71C1-4F1C-B937-058A7F7778DA}"/>
              </a:ext>
            </a:extLst>
          </p:cNvPr>
          <p:cNvSpPr/>
          <p:nvPr/>
        </p:nvSpPr>
        <p:spPr>
          <a:xfrm>
            <a:off x="0" y="1531938"/>
            <a:ext cx="9144000" cy="2876550"/>
          </a:xfrm>
          <a:prstGeom prst="rect">
            <a:avLst/>
          </a:prstGeom>
          <a:solidFill>
            <a:srgbClr val="747679"/>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7327EDEA-85E0-43BD-98D1-4E2C554ABAE4}"/>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073153" cy="782327"/>
          </a:xfrm>
        </p:spPr>
        <p:txBody>
          <a:bodyPr>
            <a:noAutofit/>
          </a:bodyPr>
          <a:lstStyle>
            <a:lvl1pPr algn="l">
              <a:defRPr sz="3000" b="1" i="0" spc="20">
                <a:solidFill>
                  <a:srgbClr val="EC2227"/>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613647" y="1803660"/>
            <a:ext cx="3804608" cy="2454686"/>
          </a:xfrm>
        </p:spPr>
        <p:txBody>
          <a:bodyPr>
            <a:noAutofit/>
          </a:bodyPr>
          <a:lstStyle>
            <a:lvl1pPr>
              <a:spcBef>
                <a:spcPts val="600"/>
              </a:spcBef>
              <a:spcAft>
                <a:spcPts val="10"/>
              </a:spcAft>
              <a:defRPr sz="2400">
                <a:solidFill>
                  <a:schemeClr val="bg1"/>
                </a:solidFill>
              </a:defRPr>
            </a:lvl1pPr>
            <a:lvl2pPr>
              <a:spcBef>
                <a:spcPts val="600"/>
              </a:spcBef>
              <a:spcAft>
                <a:spcPts val="10"/>
              </a:spcAft>
              <a:defRPr sz="2000">
                <a:solidFill>
                  <a:schemeClr val="bg1"/>
                </a:solidFill>
              </a:defRPr>
            </a:lvl2pPr>
            <a:lvl3pPr>
              <a:spcBef>
                <a:spcPts val="600"/>
              </a:spcBef>
              <a:spcAft>
                <a:spcPts val="10"/>
              </a:spcAft>
              <a:defRPr sz="2000">
                <a:solidFill>
                  <a:schemeClr val="bg1"/>
                </a:solidFill>
              </a:defRPr>
            </a:lvl3pPr>
            <a:lvl4pPr>
              <a:spcBef>
                <a:spcPts val="600"/>
              </a:spcBef>
              <a:spcAft>
                <a:spcPts val="10"/>
              </a:spcAft>
              <a:defRPr sz="2000">
                <a:solidFill>
                  <a:schemeClr val="bg1"/>
                </a:solidFill>
              </a:defRPr>
            </a:lvl4pPr>
            <a:lvl5pPr>
              <a:spcBef>
                <a:spcPts val="600"/>
              </a:spcBef>
              <a:spcAft>
                <a:spcPts val="10"/>
              </a:spcAft>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4914508" y="1803660"/>
            <a:ext cx="3836865" cy="2454686"/>
          </a:xfrm>
        </p:spPr>
        <p:txBody>
          <a:bodyPr>
            <a:noAutofit/>
          </a:bodyPr>
          <a:lstStyle>
            <a:lvl1pPr>
              <a:spcBef>
                <a:spcPts val="600"/>
              </a:spcBef>
              <a:spcAft>
                <a:spcPts val="10"/>
              </a:spcAft>
              <a:defRPr sz="2400">
                <a:solidFill>
                  <a:schemeClr val="bg1"/>
                </a:solidFill>
              </a:defRPr>
            </a:lvl1pPr>
            <a:lvl2pPr>
              <a:spcBef>
                <a:spcPts val="600"/>
              </a:spcBef>
              <a:spcAft>
                <a:spcPts val="10"/>
              </a:spcAft>
              <a:defRPr sz="2000">
                <a:solidFill>
                  <a:schemeClr val="bg1"/>
                </a:solidFill>
              </a:defRPr>
            </a:lvl2pPr>
            <a:lvl3pPr>
              <a:spcBef>
                <a:spcPts val="600"/>
              </a:spcBef>
              <a:spcAft>
                <a:spcPts val="10"/>
              </a:spcAft>
              <a:defRPr sz="2000">
                <a:solidFill>
                  <a:schemeClr val="bg1"/>
                </a:solidFill>
              </a:defRPr>
            </a:lvl3pPr>
            <a:lvl4pPr>
              <a:spcBef>
                <a:spcPts val="600"/>
              </a:spcBef>
              <a:spcAft>
                <a:spcPts val="10"/>
              </a:spcAft>
              <a:defRPr sz="2000">
                <a:solidFill>
                  <a:schemeClr val="bg1"/>
                </a:solidFill>
              </a:defRPr>
            </a:lvl4pPr>
            <a:lvl5pPr>
              <a:spcBef>
                <a:spcPts val="600"/>
              </a:spcBef>
              <a:spcAft>
                <a:spcPts val="10"/>
              </a:spcAft>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2" name="Picture 7">
            <a:extLst>
              <a:ext uri="{FF2B5EF4-FFF2-40B4-BE49-F238E27FC236}">
                <a16:creationId xmlns:a16="http://schemas.microsoft.com/office/drawing/2014/main" id="{067910ED-D018-4319-88FD-DAB2B5D4BDE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a:extLst>
              <a:ext uri="{FF2B5EF4-FFF2-40B4-BE49-F238E27FC236}">
                <a16:creationId xmlns:a16="http://schemas.microsoft.com/office/drawing/2014/main" id="{1B79FEF5-9CA3-4F0D-B630-32AFA2457A3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3138C42-3D0D-49E6-AEDA-875F61C1D236}"/>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5" name="Footer Placeholder 4">
            <a:extLst>
              <a:ext uri="{FF2B5EF4-FFF2-40B4-BE49-F238E27FC236}">
                <a16:creationId xmlns:a16="http://schemas.microsoft.com/office/drawing/2014/main" id="{6C4765DB-7105-45CC-BD97-DDD21BCA1C4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6" name="Slide Number Placeholder 5">
            <a:extLst>
              <a:ext uri="{FF2B5EF4-FFF2-40B4-BE49-F238E27FC236}">
                <a16:creationId xmlns:a16="http://schemas.microsoft.com/office/drawing/2014/main" id="{B27C9CD6-C0E0-49A9-B421-58D41DC0407D}"/>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grpSp>
        <p:nvGrpSpPr>
          <p:cNvPr id="27" name="Group 26">
            <a:extLst>
              <a:ext uri="{FF2B5EF4-FFF2-40B4-BE49-F238E27FC236}">
                <a16:creationId xmlns:a16="http://schemas.microsoft.com/office/drawing/2014/main" id="{6831D46F-B6B2-4EFF-AF90-10F02E8E906F}"/>
              </a:ext>
            </a:extLst>
          </p:cNvPr>
          <p:cNvGrpSpPr/>
          <p:nvPr userDrawn="1"/>
        </p:nvGrpSpPr>
        <p:grpSpPr>
          <a:xfrm>
            <a:off x="8164512" y="4638675"/>
            <a:ext cx="760443" cy="463011"/>
            <a:chOff x="6630283" y="795070"/>
            <a:chExt cx="2056517" cy="1252151"/>
          </a:xfrm>
        </p:grpSpPr>
        <p:pic>
          <p:nvPicPr>
            <p:cNvPr id="28" name="Picture 27">
              <a:extLst>
                <a:ext uri="{FF2B5EF4-FFF2-40B4-BE49-F238E27FC236}">
                  <a16:creationId xmlns:a16="http://schemas.microsoft.com/office/drawing/2014/main" id="{3BB4535E-33EE-46FE-B34A-E1CAE8458A8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29" name="TextBox 28">
              <a:extLst>
                <a:ext uri="{FF2B5EF4-FFF2-40B4-BE49-F238E27FC236}">
                  <a16:creationId xmlns:a16="http://schemas.microsoft.com/office/drawing/2014/main" id="{EDB2EFDB-762C-4AC2-821F-20E807C32379}"/>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30" name="TextBox 29">
              <a:extLst>
                <a:ext uri="{FF2B5EF4-FFF2-40B4-BE49-F238E27FC236}">
                  <a16:creationId xmlns:a16="http://schemas.microsoft.com/office/drawing/2014/main" id="{84317F32-CA1E-4F18-BB57-446E87F2ED6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spTree>
    <p:extLst>
      <p:ext uri="{BB962C8B-B14F-4D97-AF65-F5344CB8AC3E}">
        <p14:creationId xmlns:p14="http://schemas.microsoft.com/office/powerpoint/2010/main" val="2024429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CBE319CE-C3E8-4959-82B4-EDCA67B60E60}"/>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187783" cy="779921"/>
          </a:xfrm>
        </p:spPr>
        <p:txBody>
          <a:bodyPr>
            <a:noAutofit/>
          </a:bodyPr>
          <a:lstStyle>
            <a:lvl1pPr algn="l">
              <a:defRPr sz="2000" b="1">
                <a:solidFill>
                  <a:srgbClr val="EC2227"/>
                </a:solidFill>
              </a:defRPr>
            </a:lvl1pPr>
          </a:lstStyle>
          <a:p>
            <a:r>
              <a:rPr lang="en-US" dirty="0"/>
              <a:t>Click to edit Master title style</a:t>
            </a:r>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dirty="0"/>
              <a:t>Click to edit Master text styles</a:t>
            </a:r>
          </a:p>
        </p:txBody>
      </p:sp>
      <p:sp>
        <p:nvSpPr>
          <p:cNvPr id="19" name="Text Placeholder 18"/>
          <p:cNvSpPr>
            <a:spLocks noGrp="1"/>
          </p:cNvSpPr>
          <p:nvPr>
            <p:ph type="body" sz="quarter" idx="14"/>
          </p:nvPr>
        </p:nvSpPr>
        <p:spPr>
          <a:xfrm>
            <a:off x="3197225"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1" name="Picture Placeholder 20"/>
          <p:cNvSpPr>
            <a:spLocks noGrp="1"/>
          </p:cNvSpPr>
          <p:nvPr>
            <p:ph type="pic" sz="quarter" idx="15"/>
          </p:nvPr>
        </p:nvSpPr>
        <p:spPr>
          <a:xfrm>
            <a:off x="3197226" y="1527048"/>
            <a:ext cx="1599890" cy="1329376"/>
          </a:xfrm>
        </p:spPr>
        <p:txBody>
          <a:bodyPr rtlCol="0" anchor="ctr">
            <a:noAutofit/>
          </a:bodyPr>
          <a:lstStyle>
            <a:lvl1pPr algn="ctr">
              <a:defRPr sz="900"/>
            </a:lvl1pPr>
          </a:lstStyle>
          <a:p>
            <a:pPr lvl="0"/>
            <a:r>
              <a:rPr lang="en-US" noProof="0" dirty="0"/>
              <a:t>Click icon to add picture</a:t>
            </a:r>
          </a:p>
        </p:txBody>
      </p:sp>
      <p:sp>
        <p:nvSpPr>
          <p:cNvPr id="22" name="Text Placeholder 18"/>
          <p:cNvSpPr>
            <a:spLocks noGrp="1"/>
          </p:cNvSpPr>
          <p:nvPr>
            <p:ph type="body" sz="quarter" idx="16"/>
          </p:nvPr>
        </p:nvSpPr>
        <p:spPr>
          <a:xfrm>
            <a:off x="3197225"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9" name="Text Placeholder 18"/>
          <p:cNvSpPr>
            <a:spLocks noGrp="1"/>
          </p:cNvSpPr>
          <p:nvPr>
            <p:ph type="body" sz="quarter" idx="17"/>
          </p:nvPr>
        </p:nvSpPr>
        <p:spPr>
          <a:xfrm>
            <a:off x="7183768"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0" name="Picture Placeholder 20"/>
          <p:cNvSpPr>
            <a:spLocks noGrp="1"/>
          </p:cNvSpPr>
          <p:nvPr>
            <p:ph type="pic" sz="quarter" idx="18"/>
          </p:nvPr>
        </p:nvSpPr>
        <p:spPr>
          <a:xfrm>
            <a:off x="7183769" y="1527048"/>
            <a:ext cx="1599890" cy="1329376"/>
          </a:xfrm>
        </p:spPr>
        <p:txBody>
          <a:bodyPr rtlCol="0" anchor="ctr">
            <a:noAutofit/>
          </a:bodyPr>
          <a:lstStyle>
            <a:lvl1pPr algn="ctr">
              <a:defRPr sz="900"/>
            </a:lvl1pPr>
          </a:lstStyle>
          <a:p>
            <a:pPr lvl="0"/>
            <a:r>
              <a:rPr lang="en-US" noProof="0"/>
              <a:t>Click icon to add picture</a:t>
            </a:r>
            <a:endParaRPr lang="en-US" noProof="0" dirty="0"/>
          </a:p>
        </p:txBody>
      </p:sp>
      <p:sp>
        <p:nvSpPr>
          <p:cNvPr id="31" name="Text Placeholder 18"/>
          <p:cNvSpPr>
            <a:spLocks noGrp="1"/>
          </p:cNvSpPr>
          <p:nvPr>
            <p:ph type="body" sz="quarter" idx="19"/>
          </p:nvPr>
        </p:nvSpPr>
        <p:spPr>
          <a:xfrm>
            <a:off x="7183768"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2" name="Text Placeholder 18"/>
          <p:cNvSpPr>
            <a:spLocks noGrp="1"/>
          </p:cNvSpPr>
          <p:nvPr>
            <p:ph type="body" sz="quarter" idx="20"/>
          </p:nvPr>
        </p:nvSpPr>
        <p:spPr>
          <a:xfrm>
            <a:off x="5188083"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3" name="Picture Placeholder 20"/>
          <p:cNvSpPr>
            <a:spLocks noGrp="1"/>
          </p:cNvSpPr>
          <p:nvPr>
            <p:ph type="pic" sz="quarter" idx="21"/>
          </p:nvPr>
        </p:nvSpPr>
        <p:spPr>
          <a:xfrm>
            <a:off x="5188084" y="1527048"/>
            <a:ext cx="1599890" cy="1329376"/>
          </a:xfrm>
        </p:spPr>
        <p:txBody>
          <a:bodyPr rtlCol="0" anchor="ctr">
            <a:noAutofit/>
          </a:bodyPr>
          <a:lstStyle>
            <a:lvl1pPr algn="ctr">
              <a:defRPr sz="900"/>
            </a:lvl1pPr>
          </a:lstStyle>
          <a:p>
            <a:pPr lvl="0"/>
            <a:r>
              <a:rPr lang="en-US" noProof="0"/>
              <a:t>Click icon to add picture</a:t>
            </a:r>
            <a:endParaRPr lang="en-US" noProof="0" dirty="0"/>
          </a:p>
        </p:txBody>
      </p:sp>
      <p:sp>
        <p:nvSpPr>
          <p:cNvPr id="34" name="Text Placeholder 18"/>
          <p:cNvSpPr>
            <a:spLocks noGrp="1"/>
          </p:cNvSpPr>
          <p:nvPr>
            <p:ph type="body" sz="quarter" idx="22"/>
          </p:nvPr>
        </p:nvSpPr>
        <p:spPr>
          <a:xfrm>
            <a:off x="5188083"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pic>
        <p:nvPicPr>
          <p:cNvPr id="38" name="Picture 7">
            <a:extLst>
              <a:ext uri="{FF2B5EF4-FFF2-40B4-BE49-F238E27FC236}">
                <a16:creationId xmlns:a16="http://schemas.microsoft.com/office/drawing/2014/main" id="{A1F7B16F-FA00-4CF8-85FF-23562FF8C5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Connector 38">
            <a:extLst>
              <a:ext uri="{FF2B5EF4-FFF2-40B4-BE49-F238E27FC236}">
                <a16:creationId xmlns:a16="http://schemas.microsoft.com/office/drawing/2014/main" id="{E7A3F6A3-4446-4B1D-8AE4-E339A1D12BF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165DAB-93B1-47DA-9A7A-30183B302BFA}"/>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1" name="Footer Placeholder 4">
            <a:extLst>
              <a:ext uri="{FF2B5EF4-FFF2-40B4-BE49-F238E27FC236}">
                <a16:creationId xmlns:a16="http://schemas.microsoft.com/office/drawing/2014/main" id="{86364F0F-A2BB-480B-88A7-F41748072267}"/>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42" name="Slide Number Placeholder 5">
            <a:extLst>
              <a:ext uri="{FF2B5EF4-FFF2-40B4-BE49-F238E27FC236}">
                <a16:creationId xmlns:a16="http://schemas.microsoft.com/office/drawing/2014/main" id="{CF4B7E0D-AED0-4F82-A3F4-D689786256AC}"/>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grpSp>
        <p:nvGrpSpPr>
          <p:cNvPr id="43" name="Group 42">
            <a:extLst>
              <a:ext uri="{FF2B5EF4-FFF2-40B4-BE49-F238E27FC236}">
                <a16:creationId xmlns:a16="http://schemas.microsoft.com/office/drawing/2014/main" id="{355D75FA-CEFA-4526-B11A-E0FAA3B36686}"/>
              </a:ext>
            </a:extLst>
          </p:cNvPr>
          <p:cNvGrpSpPr/>
          <p:nvPr userDrawn="1"/>
        </p:nvGrpSpPr>
        <p:grpSpPr>
          <a:xfrm>
            <a:off x="8164512" y="4638675"/>
            <a:ext cx="760443" cy="463011"/>
            <a:chOff x="6630283" y="795070"/>
            <a:chExt cx="2056517" cy="1252151"/>
          </a:xfrm>
        </p:grpSpPr>
        <p:pic>
          <p:nvPicPr>
            <p:cNvPr id="44" name="Picture 43">
              <a:extLst>
                <a:ext uri="{FF2B5EF4-FFF2-40B4-BE49-F238E27FC236}">
                  <a16:creationId xmlns:a16="http://schemas.microsoft.com/office/drawing/2014/main" id="{E5251757-8055-4E8E-A601-736A653A366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45" name="TextBox 44">
              <a:extLst>
                <a:ext uri="{FF2B5EF4-FFF2-40B4-BE49-F238E27FC236}">
                  <a16:creationId xmlns:a16="http://schemas.microsoft.com/office/drawing/2014/main" id="{02CCE245-C580-41A4-8461-A65EB4A208F4}"/>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46" name="TextBox 45">
              <a:extLst>
                <a:ext uri="{FF2B5EF4-FFF2-40B4-BE49-F238E27FC236}">
                  <a16:creationId xmlns:a16="http://schemas.microsoft.com/office/drawing/2014/main" id="{459C2914-E6CC-4ADB-9AEF-D358FAF04227}"/>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spTree>
    <p:extLst>
      <p:ext uri="{BB962C8B-B14F-4D97-AF65-F5344CB8AC3E}">
        <p14:creationId xmlns:p14="http://schemas.microsoft.com/office/powerpoint/2010/main" val="1828050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Column Text with Intro">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466D48E-528D-484A-A925-566493FD62D7}"/>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8" y="208385"/>
            <a:ext cx="4199476" cy="779921"/>
          </a:xfrm>
        </p:spPr>
        <p:txBody>
          <a:bodyPr>
            <a:noAutofit/>
          </a:bodyPr>
          <a:lstStyle>
            <a:lvl1pPr algn="l">
              <a:defRPr sz="2800" b="1">
                <a:solidFill>
                  <a:srgbClr val="EC2227"/>
                </a:solidFill>
              </a:defRPr>
            </a:lvl1pPr>
          </a:lstStyle>
          <a:p>
            <a:r>
              <a:rPr lang="en-US" dirty="0"/>
              <a:t>Click to edit Master title style</a:t>
            </a:r>
          </a:p>
        </p:txBody>
      </p:sp>
      <p:sp>
        <p:nvSpPr>
          <p:cNvPr id="17" name="Text Placeholder 16"/>
          <p:cNvSpPr>
            <a:spLocks noGrp="1"/>
          </p:cNvSpPr>
          <p:nvPr>
            <p:ph type="body" sz="quarter" idx="13"/>
          </p:nvPr>
        </p:nvSpPr>
        <p:spPr>
          <a:xfrm>
            <a:off x="4904890" y="352194"/>
            <a:ext cx="3878748" cy="863468"/>
          </a:xfrm>
        </p:spPr>
        <p:txBody>
          <a:bodyPr>
            <a:noAutofit/>
          </a:bodyPr>
          <a:lstStyle>
            <a:lvl1pPr marL="0" indent="0">
              <a:buNone/>
              <a:defRPr sz="28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dirty="0"/>
              <a:t>Click to edit Master text styles</a:t>
            </a:r>
          </a:p>
        </p:txBody>
      </p:sp>
      <p:sp>
        <p:nvSpPr>
          <p:cNvPr id="10" name="Text Placeholder 9"/>
          <p:cNvSpPr>
            <a:spLocks noGrp="1"/>
          </p:cNvSpPr>
          <p:nvPr>
            <p:ph type="body" sz="quarter" idx="16"/>
          </p:nvPr>
        </p:nvSpPr>
        <p:spPr>
          <a:xfrm>
            <a:off x="613648" y="1527047"/>
            <a:ext cx="3879312" cy="2519269"/>
          </a:xfrm>
        </p:spPr>
        <p:txBody>
          <a:bodyPr>
            <a:noAutofit/>
          </a:bodyPr>
          <a:lstStyle>
            <a:lvl1pPr marL="182880" indent="-182880">
              <a:spcBef>
                <a:spcPts val="600"/>
              </a:spcBef>
              <a:spcAft>
                <a:spcPts val="0"/>
              </a:spcAft>
              <a:defRPr sz="20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9"/>
          <p:cNvSpPr>
            <a:spLocks noGrp="1"/>
          </p:cNvSpPr>
          <p:nvPr>
            <p:ph type="body" sz="quarter" idx="17"/>
          </p:nvPr>
        </p:nvSpPr>
        <p:spPr>
          <a:xfrm>
            <a:off x="4813123" y="1527047"/>
            <a:ext cx="3878748" cy="2519269"/>
          </a:xfrm>
        </p:spPr>
        <p:txBody>
          <a:bodyPr>
            <a:noAutofit/>
          </a:bodyPr>
          <a:lstStyle>
            <a:lvl1pPr marL="182880" indent="-182880">
              <a:spcBef>
                <a:spcPts val="600"/>
              </a:spcBef>
              <a:spcAft>
                <a:spcPts val="0"/>
              </a:spcAft>
              <a:defRPr sz="20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3" name="Picture 7">
            <a:extLst>
              <a:ext uri="{FF2B5EF4-FFF2-40B4-BE49-F238E27FC236}">
                <a16:creationId xmlns:a16="http://schemas.microsoft.com/office/drawing/2014/main" id="{6706B998-D951-4F97-BE9F-3BD5E562471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B75F1D15-790E-4D43-B620-7A5D6CBCA9E0}"/>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8FD0DB0-BF01-4579-921F-67BE5D8B0BF0}"/>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1B1954A0-3B1F-45BD-8FA9-A14758770218}"/>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8" name="Slide Number Placeholder 5">
            <a:extLst>
              <a:ext uri="{FF2B5EF4-FFF2-40B4-BE49-F238E27FC236}">
                <a16:creationId xmlns:a16="http://schemas.microsoft.com/office/drawing/2014/main" id="{B51710B4-0861-40EE-BAF9-A32A1CE1642E}"/>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grpSp>
        <p:nvGrpSpPr>
          <p:cNvPr id="29" name="Group 28">
            <a:extLst>
              <a:ext uri="{FF2B5EF4-FFF2-40B4-BE49-F238E27FC236}">
                <a16:creationId xmlns:a16="http://schemas.microsoft.com/office/drawing/2014/main" id="{85BCC205-8E7B-4AA3-95ED-09EC96073ECB}"/>
              </a:ext>
            </a:extLst>
          </p:cNvPr>
          <p:cNvGrpSpPr/>
          <p:nvPr userDrawn="1"/>
        </p:nvGrpSpPr>
        <p:grpSpPr>
          <a:xfrm>
            <a:off x="8164512" y="4638675"/>
            <a:ext cx="760443" cy="463011"/>
            <a:chOff x="6630283" y="795070"/>
            <a:chExt cx="2056517" cy="1252151"/>
          </a:xfrm>
        </p:grpSpPr>
        <p:pic>
          <p:nvPicPr>
            <p:cNvPr id="30" name="Picture 29">
              <a:extLst>
                <a:ext uri="{FF2B5EF4-FFF2-40B4-BE49-F238E27FC236}">
                  <a16:creationId xmlns:a16="http://schemas.microsoft.com/office/drawing/2014/main" id="{DCF979AB-4E21-41A9-8B50-C00610DA717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31" name="TextBox 30">
              <a:extLst>
                <a:ext uri="{FF2B5EF4-FFF2-40B4-BE49-F238E27FC236}">
                  <a16:creationId xmlns:a16="http://schemas.microsoft.com/office/drawing/2014/main" id="{B1140687-0519-41DE-8FC8-8A628288D981}"/>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32" name="TextBox 31">
              <a:extLst>
                <a:ext uri="{FF2B5EF4-FFF2-40B4-BE49-F238E27FC236}">
                  <a16:creationId xmlns:a16="http://schemas.microsoft.com/office/drawing/2014/main" id="{1C5EFE6E-97AF-425C-859B-E543AB8780C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spTree>
    <p:extLst>
      <p:ext uri="{BB962C8B-B14F-4D97-AF65-F5344CB8AC3E}">
        <p14:creationId xmlns:p14="http://schemas.microsoft.com/office/powerpoint/2010/main" val="1509802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61C90A7-CCEE-4CD4-A796-FAE18E5706C7}"/>
              </a:ext>
            </a:extLst>
          </p:cNvPr>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734F8ABE-9AAD-4F94-B2B2-2FE8B41D2846}"/>
              </a:ext>
            </a:extLst>
          </p:cNvPr>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a:extLst>
              <a:ext uri="{FF2B5EF4-FFF2-40B4-BE49-F238E27FC236}">
                <a16:creationId xmlns:a16="http://schemas.microsoft.com/office/drawing/2014/main" id="{2E3AFBDA-EF00-4D5A-B47F-2811257990CC}"/>
              </a:ext>
            </a:extLst>
          </p:cNvPr>
          <p:cNvSpPr>
            <a:spLocks noGrp="1"/>
          </p:cNvSpPr>
          <p:nvPr>
            <p:ph type="dt" sz="half" idx="2"/>
          </p:nvPr>
        </p:nvSpPr>
        <p:spPr>
          <a:xfrm>
            <a:off x="457200" y="4437063"/>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a:solidFill>
                  <a:srgbClr val="000000"/>
                </a:solidFill>
                <a:cs typeface="Arial" panose="020B0604020202020204" pitchFamily="34" charset="0"/>
              </a:defRPr>
            </a:lvl1pPr>
          </a:lstStyle>
          <a:p>
            <a:fld id="{37B9CC16-F074-410C-B6E0-279B2BD437D8}" type="datetime1">
              <a:rPr lang="en-US" altLang="en-US"/>
              <a:pPr/>
              <a:t>4/24/2019</a:t>
            </a:fld>
            <a:endParaRPr lang="en-US" altLang="en-US"/>
          </a:p>
        </p:txBody>
      </p:sp>
      <p:sp>
        <p:nvSpPr>
          <p:cNvPr id="5" name="Footer Placeholder 4">
            <a:extLst>
              <a:ext uri="{FF2B5EF4-FFF2-40B4-BE49-F238E27FC236}">
                <a16:creationId xmlns:a16="http://schemas.microsoft.com/office/drawing/2014/main" id="{B9753632-C492-4515-B901-41AFB25873CC}"/>
              </a:ext>
            </a:extLst>
          </p:cNvPr>
          <p:cNvSpPr>
            <a:spLocks noGrp="1"/>
          </p:cNvSpPr>
          <p:nvPr>
            <p:ph type="ftr" sz="quarter" idx="3"/>
          </p:nvPr>
        </p:nvSpPr>
        <p:spPr>
          <a:xfrm>
            <a:off x="1200150" y="4792663"/>
            <a:ext cx="4530725" cy="158750"/>
          </a:xfrm>
          <a:prstGeom prst="rect">
            <a:avLst/>
          </a:prstGeom>
        </p:spPr>
        <p:txBody>
          <a:bodyPr vert="horz" wrap="square" lIns="0" tIns="0" rIns="0" bIns="0" numCol="1" anchor="b" anchorCtr="0" compatLnSpc="1">
            <a:prstTxWarp prst="textNoShape">
              <a:avLst/>
            </a:prstTxWarp>
          </a:bodyPr>
          <a:lstStyle>
            <a:lvl1pPr>
              <a:defRPr sz="500">
                <a:solidFill>
                  <a:srgbClr val="747679"/>
                </a:solidFill>
                <a:cs typeface="Arial" panose="020B0604020202020204" pitchFamily="34" charset="0"/>
              </a:defRPr>
            </a:lvl1pPr>
          </a:lstStyle>
          <a:p>
            <a:r>
              <a:rPr lang="en-US" b="1" dirty="0"/>
              <a:t>© 2019 Health Level Seven ® International. Licensed under Creative Commons Attribution 4.0 </a:t>
            </a:r>
            <a:r>
              <a:rPr lang="en-US" b="1" dirty="0" err="1"/>
              <a:t>Intenational</a:t>
            </a:r>
            <a:endParaRPr lang="en-US" b="1" dirty="0"/>
          </a:p>
          <a:p>
            <a:r>
              <a:rPr lang="en-US" b="1" dirty="0"/>
              <a:t>HL7, Health Level Seven, FHIR and the FHIR flame logo are registered trademarks of Health Level Seven International. Reg. U.S. TM Office.</a:t>
            </a:r>
          </a:p>
        </p:txBody>
      </p:sp>
      <p:sp>
        <p:nvSpPr>
          <p:cNvPr id="6" name="Slide Number Placeholder 5">
            <a:extLst>
              <a:ext uri="{FF2B5EF4-FFF2-40B4-BE49-F238E27FC236}">
                <a16:creationId xmlns:a16="http://schemas.microsoft.com/office/drawing/2014/main" id="{F71A2006-CD71-435D-B767-98CFF7C45BE9}"/>
              </a:ext>
            </a:extLst>
          </p:cNvPr>
          <p:cNvSpPr>
            <a:spLocks noGrp="1"/>
          </p:cNvSpPr>
          <p:nvPr>
            <p:ph type="sldNum" sz="quarter" idx="4"/>
          </p:nvPr>
        </p:nvSpPr>
        <p:spPr>
          <a:xfrm>
            <a:off x="8480425" y="4792663"/>
            <a:ext cx="271463" cy="158750"/>
          </a:xfrm>
          <a:prstGeom prst="rect">
            <a:avLst/>
          </a:prstGeom>
        </p:spPr>
        <p:txBody>
          <a:bodyPr vert="horz" wrap="square" lIns="0" tIns="0" rIns="0" bIns="0" numCol="1" anchor="b" anchorCtr="0" compatLnSpc="1">
            <a:prstTxWarp prst="textNoShape">
              <a:avLst/>
            </a:prstTxWarp>
          </a:bodyPr>
          <a:lstStyle>
            <a:lvl1pPr algn="ctr">
              <a:defRPr sz="700">
                <a:cs typeface="Arial" panose="020B0604020202020204" pitchFamily="34" charset="0"/>
              </a:defRPr>
            </a:lvl1pPr>
          </a:lstStyle>
          <a:p>
            <a:fld id="{1D7CB6CA-6139-4024-BF52-A3AF11B6BCF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6" r:id="rId3"/>
    <p:sldLayoutId id="2147483698" r:id="rId4"/>
    <p:sldLayoutId id="2147483690" r:id="rId5"/>
    <p:sldLayoutId id="2147483691" r:id="rId6"/>
    <p:sldLayoutId id="2147483684" r:id="rId7"/>
    <p:sldLayoutId id="2147483685" r:id="rId8"/>
    <p:sldLayoutId id="2147483687" r:id="rId9"/>
    <p:sldLayoutId id="2147483688" r:id="rId10"/>
    <p:sldLayoutId id="2147483689" r:id="rId11"/>
    <p:sldLayoutId id="2147483699" r:id="rId12"/>
  </p:sldLayoutIdLst>
  <p:hf hdr="0" dt="0"/>
  <p:txStyles>
    <p:titleStyle>
      <a:lvl1pPr algn="ctr" defTabSz="457200" rtl="0" eaLnBrk="1" fontAlgn="base" hangingPunct="1">
        <a:spcBef>
          <a:spcPct val="0"/>
        </a:spcBef>
        <a:spcAft>
          <a:spcPct val="0"/>
        </a:spcAft>
        <a:defRPr sz="4400" kern="1200">
          <a:solidFill>
            <a:schemeClr val="tx1"/>
          </a:solidFill>
          <a:latin typeface="Arial"/>
          <a:ea typeface="ヒラギノ角ゴ Pro W3" pitchFamily="-126" charset="-128"/>
          <a:cs typeface="Arial"/>
        </a:defRPr>
      </a:lvl1pPr>
      <a:lvl2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2pPr>
      <a:lvl3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3pPr>
      <a:lvl4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4pPr>
      <a:lvl5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5pPr>
      <a:lvl6pPr marL="4572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6pPr>
      <a:lvl7pPr marL="9144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7pPr>
      <a:lvl8pPr marL="13716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8pPr>
      <a:lvl9pPr marL="18288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9pPr>
    </p:titleStyle>
    <p:body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hyperlink" Target="http://chat.fhir.org/" TargetMode="External"/><Relationship Id="rId2" Type="http://schemas.openxmlformats.org/officeDocument/2006/relationships/hyperlink" Target="http://hl7.org/fhir" TargetMode="External"/><Relationship Id="rId1" Type="http://schemas.openxmlformats.org/officeDocument/2006/relationships/slideLayout" Target="../slideLayouts/slideLayout3.xml"/><Relationship Id="rId4" Type="http://schemas.openxmlformats.org/officeDocument/2006/relationships/image" Target="../media/image48.jpeg"/></Relationships>
</file>

<file path=ppt/slides/_rels/slide10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hyperlink" Target="mailto:lmckenzie@gevityinc.com" TargetMode="External"/><Relationship Id="rId2" Type="http://schemas.openxmlformats.org/officeDocument/2006/relationships/hyperlink" Target="http://hl7.org/fhir" TargetMode="Externa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mailto:lmckenzie@gevityinc.com"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s://github.com/FHIR/documents/raw/master/presentations/2018-07%20Webinars/FHIR%20for%20Architects.pptx"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hyperlink" Target="http://example.org/fhir/Status"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chat.fhir.org/" TargetMode="External"/><Relationship Id="rId2" Type="http://schemas.openxmlformats.org/officeDocument/2006/relationships/hyperlink" Target="http://hl7.org/fhir/comparison.html"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Designing and Architecting FHIR Solutions</a:t>
            </a:r>
            <a:endParaRPr lang="en-US" noProof="0" dirty="0"/>
          </a:p>
        </p:txBody>
      </p:sp>
      <p:sp>
        <p:nvSpPr>
          <p:cNvPr id="4" name="Subtitle 3">
            <a:extLst>
              <a:ext uri="{FF2B5EF4-FFF2-40B4-BE49-F238E27FC236}">
                <a16:creationId xmlns:a16="http://schemas.microsoft.com/office/drawing/2014/main" id="{2AC44FA8-59DC-4DE9-969D-4F1CAB55D388}"/>
              </a:ext>
            </a:extLst>
          </p:cNvPr>
          <p:cNvSpPr>
            <a:spLocks noGrp="1"/>
          </p:cNvSpPr>
          <p:nvPr>
            <p:ph type="subTitle" idx="1"/>
          </p:nvPr>
        </p:nvSpPr>
        <p:spPr/>
        <p:txBody>
          <a:bodyPr/>
          <a:lstStyle/>
          <a:p>
            <a:r>
              <a:rPr lang="en-US" dirty="0"/>
              <a:t>Lloyd McKenzie</a:t>
            </a:r>
          </a:p>
        </p:txBody>
      </p:sp>
      <p:sp>
        <p:nvSpPr>
          <p:cNvPr id="8" name="Text Placeholder 7">
            <a:extLst>
              <a:ext uri="{FF2B5EF4-FFF2-40B4-BE49-F238E27FC236}">
                <a16:creationId xmlns:a16="http://schemas.microsoft.com/office/drawing/2014/main" id="{61473623-DA7B-48A9-B342-B2B9B5355A72}"/>
              </a:ext>
            </a:extLst>
          </p:cNvPr>
          <p:cNvSpPr>
            <a:spLocks noGrp="1"/>
          </p:cNvSpPr>
          <p:nvPr>
            <p:ph type="body" sz="quarter" idx="10"/>
          </p:nvPr>
        </p:nvSpPr>
        <p:spPr/>
        <p:txBody>
          <a:bodyPr/>
          <a:lstStyle/>
          <a:p>
            <a:r>
              <a:rPr lang="en-CA" dirty="0"/>
              <a:t>Apr 23-25, 2019</a:t>
            </a:r>
          </a:p>
        </p:txBody>
      </p:sp>
    </p:spTree>
    <p:extLst>
      <p:ext uri="{BB962C8B-B14F-4D97-AF65-F5344CB8AC3E}">
        <p14:creationId xmlns:p14="http://schemas.microsoft.com/office/powerpoint/2010/main" val="349585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5C66-FD90-4A36-81FB-42AB71E72DB6}"/>
              </a:ext>
            </a:extLst>
          </p:cNvPr>
          <p:cNvSpPr>
            <a:spLocks noGrp="1"/>
          </p:cNvSpPr>
          <p:nvPr>
            <p:ph type="title"/>
          </p:nvPr>
        </p:nvSpPr>
        <p:spPr/>
        <p:txBody>
          <a:bodyPr/>
          <a:lstStyle/>
          <a:p>
            <a:r>
              <a:rPr lang="en-CA" dirty="0"/>
              <a:t>REST</a:t>
            </a:r>
          </a:p>
        </p:txBody>
      </p:sp>
      <p:sp>
        <p:nvSpPr>
          <p:cNvPr id="3" name="Text Placeholder 2">
            <a:extLst>
              <a:ext uri="{FF2B5EF4-FFF2-40B4-BE49-F238E27FC236}">
                <a16:creationId xmlns:a16="http://schemas.microsoft.com/office/drawing/2014/main" id="{DB538607-2FBC-4E97-99B8-D36FB3E94CB8}"/>
              </a:ext>
            </a:extLst>
          </p:cNvPr>
          <p:cNvSpPr>
            <a:spLocks noGrp="1"/>
          </p:cNvSpPr>
          <p:nvPr>
            <p:ph type="body" sz="quarter" idx="13"/>
          </p:nvPr>
        </p:nvSpPr>
        <p:spPr/>
        <p:txBody>
          <a:bodyPr/>
          <a:lstStyle/>
          <a:p>
            <a:r>
              <a:rPr lang="en-US" dirty="0"/>
              <a:t>Simple, out-of-the-box interoperability</a:t>
            </a:r>
          </a:p>
          <a:p>
            <a:r>
              <a:rPr lang="en-US" dirty="0"/>
              <a:t>Leverage HTTP: GET, POST, etc.</a:t>
            </a:r>
          </a:p>
          <a:p>
            <a:r>
              <a:rPr lang="en-US" dirty="0"/>
              <a:t>Pre-defined operations</a:t>
            </a:r>
          </a:p>
          <a:p>
            <a:pPr lvl="1"/>
            <a:r>
              <a:rPr lang="en-US" dirty="0"/>
              <a:t>Create, Read, Update, Delete</a:t>
            </a:r>
          </a:p>
          <a:p>
            <a:pPr lvl="1"/>
            <a:r>
              <a:rPr lang="en-US" dirty="0"/>
              <a:t>Also: Read Version, Search (resource/type/server), History (resource/type/server), Capabilities, Patch, Batch &amp; Transaction</a:t>
            </a:r>
          </a:p>
        </p:txBody>
      </p:sp>
      <p:sp>
        <p:nvSpPr>
          <p:cNvPr id="4" name="Footer Placeholder 3">
            <a:extLst>
              <a:ext uri="{FF2B5EF4-FFF2-40B4-BE49-F238E27FC236}">
                <a16:creationId xmlns:a16="http://schemas.microsoft.com/office/drawing/2014/main" id="{FB92F60C-036F-4E46-9D7A-818DBE252EC4}"/>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EB4739D5-B385-4257-BBCA-0FB511238657}"/>
              </a:ext>
            </a:extLst>
          </p:cNvPr>
          <p:cNvSpPr>
            <a:spLocks noGrp="1"/>
          </p:cNvSpPr>
          <p:nvPr>
            <p:ph type="sldNum" sz="quarter" idx="11"/>
          </p:nvPr>
        </p:nvSpPr>
        <p:spPr/>
        <p:txBody>
          <a:bodyPr/>
          <a:lstStyle/>
          <a:p>
            <a:fld id="{6CACE926-AEF5-4BFE-8BD7-24414108CB7B}" type="slidenum">
              <a:rPr lang="en-US" altLang="en-US" smtClean="0"/>
              <a:pPr/>
              <a:t>10</a:t>
            </a:fld>
            <a:endParaRPr lang="en-US" altLang="en-US" dirty="0"/>
          </a:p>
        </p:txBody>
      </p:sp>
      <p:graphicFrame>
        <p:nvGraphicFramePr>
          <p:cNvPr id="6" name="Diagram 5">
            <a:extLst>
              <a:ext uri="{FF2B5EF4-FFF2-40B4-BE49-F238E27FC236}">
                <a16:creationId xmlns:a16="http://schemas.microsoft.com/office/drawing/2014/main" id="{DF362AD4-EBA4-431F-AA32-891E9F246754}"/>
              </a:ext>
            </a:extLst>
          </p:cNvPr>
          <p:cNvGraphicFramePr/>
          <p:nvPr>
            <p:extLst>
              <p:ext uri="{D42A27DB-BD31-4B8C-83A1-F6EECF244321}">
                <p14:modId xmlns:p14="http://schemas.microsoft.com/office/powerpoint/2010/main" val="697201726"/>
              </p:ext>
            </p:extLst>
          </p:nvPr>
        </p:nvGraphicFramePr>
        <p:xfrm>
          <a:off x="6612210" y="1329241"/>
          <a:ext cx="1331640" cy="11577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45707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063EB-FBF6-4BBA-B496-2A30EC9D1585}"/>
              </a:ext>
            </a:extLst>
          </p:cNvPr>
          <p:cNvSpPr>
            <a:spLocks noGrp="1"/>
          </p:cNvSpPr>
          <p:nvPr>
            <p:ph type="title"/>
          </p:nvPr>
        </p:nvSpPr>
        <p:spPr/>
        <p:txBody>
          <a:bodyPr/>
          <a:lstStyle/>
          <a:p>
            <a:r>
              <a:rPr lang="en-US" dirty="0"/>
              <a:t>FHIR adoption approaches (cont’d)</a:t>
            </a:r>
            <a:endParaRPr lang="en-CA" dirty="0"/>
          </a:p>
        </p:txBody>
      </p:sp>
      <p:sp>
        <p:nvSpPr>
          <p:cNvPr id="3" name="Text Placeholder 2">
            <a:extLst>
              <a:ext uri="{FF2B5EF4-FFF2-40B4-BE49-F238E27FC236}">
                <a16:creationId xmlns:a16="http://schemas.microsoft.com/office/drawing/2014/main" id="{C3DCCB73-024E-497E-B008-192F0C05BB13}"/>
              </a:ext>
            </a:extLst>
          </p:cNvPr>
          <p:cNvSpPr>
            <a:spLocks noGrp="1"/>
          </p:cNvSpPr>
          <p:nvPr>
            <p:ph type="body" sz="quarter" idx="13"/>
          </p:nvPr>
        </p:nvSpPr>
        <p:spPr/>
        <p:txBody>
          <a:bodyPr/>
          <a:lstStyle/>
          <a:p>
            <a:pPr lvl="0"/>
            <a:r>
              <a:rPr lang="en-US" dirty="0"/>
              <a:t>Monitor</a:t>
            </a:r>
          </a:p>
          <a:p>
            <a:pPr lvl="1"/>
            <a:r>
              <a:rPr lang="en-US" dirty="0"/>
              <a:t>Wait for next release, normative, jurisdictional direction (e.g. meaningful use)</a:t>
            </a:r>
          </a:p>
          <a:p>
            <a:pPr lvl="1"/>
            <a:r>
              <a:rPr lang="en-US" dirty="0"/>
              <a:t>Wait for stability in reference implementations</a:t>
            </a:r>
          </a:p>
          <a:p>
            <a:pPr lvl="1"/>
            <a:r>
              <a:rPr lang="en-US" dirty="0"/>
              <a:t>Wait to see more implementation experience</a:t>
            </a:r>
          </a:p>
          <a:p>
            <a:pPr lvl="0"/>
            <a:r>
              <a:rPr lang="en-US" dirty="0"/>
              <a:t>Ignore</a:t>
            </a:r>
          </a:p>
          <a:p>
            <a:pPr lvl="1"/>
            <a:r>
              <a:rPr lang="en-US" dirty="0"/>
              <a:t>FHIR isn’t relevant to my environment now and is unlikely to ever be</a:t>
            </a:r>
            <a:endParaRPr lang="en-CA" dirty="0"/>
          </a:p>
        </p:txBody>
      </p:sp>
      <p:sp>
        <p:nvSpPr>
          <p:cNvPr id="4" name="Footer Placeholder 3">
            <a:extLst>
              <a:ext uri="{FF2B5EF4-FFF2-40B4-BE49-F238E27FC236}">
                <a16:creationId xmlns:a16="http://schemas.microsoft.com/office/drawing/2014/main" id="{EDC6F3F4-B6A1-416B-89AD-F47F59F27E28}"/>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671E65D8-1C05-4DFD-AE6C-4E3D6FD4FAB6}"/>
              </a:ext>
            </a:extLst>
          </p:cNvPr>
          <p:cNvSpPr>
            <a:spLocks noGrp="1"/>
          </p:cNvSpPr>
          <p:nvPr>
            <p:ph type="sldNum" sz="quarter" idx="11"/>
          </p:nvPr>
        </p:nvSpPr>
        <p:spPr/>
        <p:txBody>
          <a:bodyPr/>
          <a:lstStyle/>
          <a:p>
            <a:fld id="{6CACE926-AEF5-4BFE-8BD7-24414108CB7B}" type="slidenum">
              <a:rPr lang="en-US" altLang="en-US" smtClean="0"/>
              <a:pPr/>
              <a:t>100</a:t>
            </a:fld>
            <a:endParaRPr lang="en-US" altLang="en-US" dirty="0"/>
          </a:p>
        </p:txBody>
      </p:sp>
    </p:spTree>
    <p:extLst>
      <p:ext uri="{BB962C8B-B14F-4D97-AF65-F5344CB8AC3E}">
        <p14:creationId xmlns:p14="http://schemas.microsoft.com/office/powerpoint/2010/main" val="22274091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3220F-B130-433F-B485-5902629337AF}"/>
              </a:ext>
            </a:extLst>
          </p:cNvPr>
          <p:cNvSpPr>
            <a:spLocks noGrp="1"/>
          </p:cNvSpPr>
          <p:nvPr>
            <p:ph type="title"/>
          </p:nvPr>
        </p:nvSpPr>
        <p:spPr/>
        <p:txBody>
          <a:bodyPr/>
          <a:lstStyle/>
          <a:p>
            <a:r>
              <a:rPr lang="en-US" dirty="0"/>
              <a:t>Estimating</a:t>
            </a:r>
            <a:endParaRPr lang="en-CA" dirty="0"/>
          </a:p>
        </p:txBody>
      </p:sp>
      <p:sp>
        <p:nvSpPr>
          <p:cNvPr id="3" name="Text Placeholder 2">
            <a:extLst>
              <a:ext uri="{FF2B5EF4-FFF2-40B4-BE49-F238E27FC236}">
                <a16:creationId xmlns:a16="http://schemas.microsoft.com/office/drawing/2014/main" id="{96EB8F5D-0585-48FE-B1B6-D9BF3C496CDF}"/>
              </a:ext>
            </a:extLst>
          </p:cNvPr>
          <p:cNvSpPr>
            <a:spLocks noGrp="1"/>
          </p:cNvSpPr>
          <p:nvPr>
            <p:ph type="body" sz="quarter" idx="13"/>
          </p:nvPr>
        </p:nvSpPr>
        <p:spPr/>
        <p:txBody>
          <a:bodyPr/>
          <a:lstStyle/>
          <a:p>
            <a:pPr lvl="0"/>
            <a:r>
              <a:rPr lang="en-US" dirty="0"/>
              <a:t>How much will implementing a FHIR solution cost?</a:t>
            </a:r>
          </a:p>
          <a:p>
            <a:pPr lvl="1"/>
            <a:r>
              <a:rPr lang="en-US" dirty="0"/>
              <a:t>Considerations</a:t>
            </a:r>
          </a:p>
          <a:p>
            <a:pPr lvl="2"/>
            <a:r>
              <a:rPr lang="en-US" dirty="0"/>
              <a:t>Reference implementations help</a:t>
            </a:r>
          </a:p>
          <a:p>
            <a:pPr lvl="2"/>
            <a:r>
              <a:rPr lang="en-US" dirty="0"/>
              <a:t>Learning curve is lower</a:t>
            </a:r>
          </a:p>
          <a:p>
            <a:pPr lvl="3"/>
            <a:r>
              <a:rPr lang="en-US" dirty="0"/>
              <a:t>Still a curve if unfamiliar with XML / JSON / REST</a:t>
            </a:r>
          </a:p>
          <a:p>
            <a:pPr lvl="2"/>
            <a:r>
              <a:rPr lang="en-US" dirty="0"/>
              <a:t>Faster to “drive by” interoperability</a:t>
            </a:r>
          </a:p>
          <a:p>
            <a:pPr lvl="2"/>
            <a:r>
              <a:rPr lang="en-US" dirty="0"/>
              <a:t>Can’t speed consensus</a:t>
            </a:r>
          </a:p>
          <a:p>
            <a:pPr lvl="2"/>
            <a:r>
              <a:rPr lang="en-US" dirty="0"/>
              <a:t>Tools to help with mapping to internal codes and structures, still takes time</a:t>
            </a:r>
          </a:p>
          <a:p>
            <a:pPr lvl="2"/>
            <a:r>
              <a:rPr lang="en-US" dirty="0"/>
              <a:t>Anecdotal is “faster” to “significantly faster” to implement</a:t>
            </a:r>
          </a:p>
        </p:txBody>
      </p:sp>
      <p:sp>
        <p:nvSpPr>
          <p:cNvPr id="4" name="Footer Placeholder 3">
            <a:extLst>
              <a:ext uri="{FF2B5EF4-FFF2-40B4-BE49-F238E27FC236}">
                <a16:creationId xmlns:a16="http://schemas.microsoft.com/office/drawing/2014/main" id="{7124237C-0BBE-471D-80B9-5AF5208FA238}"/>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5FF5812A-1103-40BF-A15A-2979A19C7886}"/>
              </a:ext>
            </a:extLst>
          </p:cNvPr>
          <p:cNvSpPr>
            <a:spLocks noGrp="1"/>
          </p:cNvSpPr>
          <p:nvPr>
            <p:ph type="sldNum" sz="quarter" idx="11"/>
          </p:nvPr>
        </p:nvSpPr>
        <p:spPr/>
        <p:txBody>
          <a:bodyPr/>
          <a:lstStyle/>
          <a:p>
            <a:fld id="{6CACE926-AEF5-4BFE-8BD7-24414108CB7B}" type="slidenum">
              <a:rPr lang="en-US" altLang="en-US" smtClean="0"/>
              <a:pPr/>
              <a:t>101</a:t>
            </a:fld>
            <a:endParaRPr lang="en-US" altLang="en-US" dirty="0"/>
          </a:p>
        </p:txBody>
      </p:sp>
      <p:pic>
        <p:nvPicPr>
          <p:cNvPr id="6" name="Picture 3">
            <a:extLst>
              <a:ext uri="{FF2B5EF4-FFF2-40B4-BE49-F238E27FC236}">
                <a16:creationId xmlns:a16="http://schemas.microsoft.com/office/drawing/2014/main" id="{0149B7E5-0AD8-482A-BA3C-D089C5AA2F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14555" y="1164503"/>
            <a:ext cx="2058590" cy="2058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46561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CAA0D-5CAA-4CAA-B246-004C96B3E098}"/>
              </a:ext>
            </a:extLst>
          </p:cNvPr>
          <p:cNvSpPr>
            <a:spLocks noGrp="1"/>
          </p:cNvSpPr>
          <p:nvPr>
            <p:ph type="title"/>
          </p:nvPr>
        </p:nvSpPr>
        <p:spPr/>
        <p:txBody>
          <a:bodyPr/>
          <a:lstStyle/>
          <a:p>
            <a:r>
              <a:rPr lang="en-US" dirty="0"/>
              <a:t>Skill requirements</a:t>
            </a:r>
            <a:endParaRPr lang="en-CA" dirty="0"/>
          </a:p>
        </p:txBody>
      </p:sp>
      <p:sp>
        <p:nvSpPr>
          <p:cNvPr id="3" name="Text Placeholder 2">
            <a:extLst>
              <a:ext uri="{FF2B5EF4-FFF2-40B4-BE49-F238E27FC236}">
                <a16:creationId xmlns:a16="http://schemas.microsoft.com/office/drawing/2014/main" id="{EED64F46-C4AE-4825-A793-50FD416C2BBD}"/>
              </a:ext>
            </a:extLst>
          </p:cNvPr>
          <p:cNvSpPr>
            <a:spLocks noGrp="1"/>
          </p:cNvSpPr>
          <p:nvPr>
            <p:ph type="body" sz="quarter" idx="13"/>
          </p:nvPr>
        </p:nvSpPr>
        <p:spPr/>
        <p:txBody>
          <a:bodyPr/>
          <a:lstStyle/>
          <a:p>
            <a:pPr lvl="0"/>
            <a:r>
              <a:rPr lang="en-US" dirty="0"/>
              <a:t>To implement a FHIR solution, you’ll need:</a:t>
            </a:r>
          </a:p>
          <a:p>
            <a:pPr lvl="1"/>
            <a:r>
              <a:rPr lang="en-US" dirty="0"/>
              <a:t>Knowledge of XML and/or JSON</a:t>
            </a:r>
          </a:p>
          <a:p>
            <a:pPr lvl="1"/>
            <a:r>
              <a:rPr lang="en-US" dirty="0"/>
              <a:t>Some degree of familiarity with HTTP (assuming REST)</a:t>
            </a:r>
          </a:p>
          <a:p>
            <a:pPr lvl="1"/>
            <a:r>
              <a:rPr lang="en-US" dirty="0"/>
              <a:t>Likely someone knowledgeable in HTTP security and possibly OAuth</a:t>
            </a:r>
          </a:p>
        </p:txBody>
      </p:sp>
      <p:sp>
        <p:nvSpPr>
          <p:cNvPr id="4" name="Footer Placeholder 3">
            <a:extLst>
              <a:ext uri="{FF2B5EF4-FFF2-40B4-BE49-F238E27FC236}">
                <a16:creationId xmlns:a16="http://schemas.microsoft.com/office/drawing/2014/main" id="{399365CB-1F7F-436A-8801-BCF2CEFBD4AE}"/>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1EB9C848-00B8-4321-B6FE-107E4D27EBAA}"/>
              </a:ext>
            </a:extLst>
          </p:cNvPr>
          <p:cNvSpPr>
            <a:spLocks noGrp="1"/>
          </p:cNvSpPr>
          <p:nvPr>
            <p:ph type="sldNum" sz="quarter" idx="11"/>
          </p:nvPr>
        </p:nvSpPr>
        <p:spPr/>
        <p:txBody>
          <a:bodyPr/>
          <a:lstStyle/>
          <a:p>
            <a:fld id="{6CACE926-AEF5-4BFE-8BD7-24414108CB7B}" type="slidenum">
              <a:rPr lang="en-US" altLang="en-US" smtClean="0"/>
              <a:pPr/>
              <a:t>102</a:t>
            </a:fld>
            <a:endParaRPr lang="en-US" altLang="en-US" dirty="0"/>
          </a:p>
        </p:txBody>
      </p:sp>
    </p:spTree>
    <p:extLst>
      <p:ext uri="{BB962C8B-B14F-4D97-AF65-F5344CB8AC3E}">
        <p14:creationId xmlns:p14="http://schemas.microsoft.com/office/powerpoint/2010/main" val="33247831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1FA19-7F52-41E7-910F-F593A469462F}"/>
              </a:ext>
            </a:extLst>
          </p:cNvPr>
          <p:cNvSpPr>
            <a:spLocks noGrp="1"/>
          </p:cNvSpPr>
          <p:nvPr>
            <p:ph type="title"/>
          </p:nvPr>
        </p:nvSpPr>
        <p:spPr/>
        <p:txBody>
          <a:bodyPr/>
          <a:lstStyle/>
          <a:p>
            <a:r>
              <a:rPr lang="en-US" dirty="0"/>
              <a:t>Considerations</a:t>
            </a:r>
            <a:endParaRPr lang="en-CA" dirty="0"/>
          </a:p>
        </p:txBody>
      </p:sp>
      <p:sp>
        <p:nvSpPr>
          <p:cNvPr id="3" name="Text Placeholder 2">
            <a:extLst>
              <a:ext uri="{FF2B5EF4-FFF2-40B4-BE49-F238E27FC236}">
                <a16:creationId xmlns:a16="http://schemas.microsoft.com/office/drawing/2014/main" id="{F705E582-684C-484E-93CE-CB7531313C7A}"/>
              </a:ext>
            </a:extLst>
          </p:cNvPr>
          <p:cNvSpPr>
            <a:spLocks noGrp="1"/>
          </p:cNvSpPr>
          <p:nvPr>
            <p:ph type="body" sz="quarter" idx="13"/>
          </p:nvPr>
        </p:nvSpPr>
        <p:spPr/>
        <p:txBody>
          <a:bodyPr/>
          <a:lstStyle/>
          <a:p>
            <a:pPr lvl="0"/>
            <a:r>
              <a:rPr lang="en-US" dirty="0"/>
              <a:t>What’s giving you pain now?</a:t>
            </a:r>
          </a:p>
          <a:p>
            <a:pPr lvl="0"/>
            <a:r>
              <a:rPr lang="en-US" dirty="0"/>
              <a:t>How could FHIR address those pain points?</a:t>
            </a:r>
          </a:p>
          <a:p>
            <a:pPr lvl="0"/>
            <a:r>
              <a:rPr lang="en-US" dirty="0"/>
              <a:t>What worries you about using FHIR?</a:t>
            </a:r>
            <a:endParaRPr lang="en-CA" dirty="0"/>
          </a:p>
        </p:txBody>
      </p:sp>
      <p:sp>
        <p:nvSpPr>
          <p:cNvPr id="4" name="Footer Placeholder 3">
            <a:extLst>
              <a:ext uri="{FF2B5EF4-FFF2-40B4-BE49-F238E27FC236}">
                <a16:creationId xmlns:a16="http://schemas.microsoft.com/office/drawing/2014/main" id="{AD997738-C9A7-4ADA-B7EE-26C96BE4CC0A}"/>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79E7C908-3066-460F-A5ED-E3AF2D56EA20}"/>
              </a:ext>
            </a:extLst>
          </p:cNvPr>
          <p:cNvSpPr>
            <a:spLocks noGrp="1"/>
          </p:cNvSpPr>
          <p:nvPr>
            <p:ph type="sldNum" sz="quarter" idx="11"/>
          </p:nvPr>
        </p:nvSpPr>
        <p:spPr/>
        <p:txBody>
          <a:bodyPr/>
          <a:lstStyle/>
          <a:p>
            <a:fld id="{6CACE926-AEF5-4BFE-8BD7-24414108CB7B}" type="slidenum">
              <a:rPr lang="en-US" altLang="en-US" smtClean="0"/>
              <a:pPr/>
              <a:t>103</a:t>
            </a:fld>
            <a:endParaRPr lang="en-US" altLang="en-US" dirty="0"/>
          </a:p>
        </p:txBody>
      </p:sp>
      <p:pic>
        <p:nvPicPr>
          <p:cNvPr id="6" name="Picture 2">
            <a:extLst>
              <a:ext uri="{FF2B5EF4-FFF2-40B4-BE49-F238E27FC236}">
                <a16:creationId xmlns:a16="http://schemas.microsoft.com/office/drawing/2014/main" id="{EC2D4567-F370-4620-B1E7-45043E6681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5917" y="2897357"/>
            <a:ext cx="1036762" cy="1558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61222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EC47E-8479-4206-A3EC-583A3C3B8374}"/>
              </a:ext>
            </a:extLst>
          </p:cNvPr>
          <p:cNvSpPr>
            <a:spLocks noGrp="1"/>
          </p:cNvSpPr>
          <p:nvPr>
            <p:ph type="title"/>
          </p:nvPr>
        </p:nvSpPr>
        <p:spPr/>
        <p:txBody>
          <a:bodyPr/>
          <a:lstStyle/>
          <a:p>
            <a:r>
              <a:rPr lang="en-US" dirty="0"/>
              <a:t>Time-points for re-evaluation</a:t>
            </a:r>
            <a:endParaRPr lang="en-CA" dirty="0"/>
          </a:p>
        </p:txBody>
      </p:sp>
      <p:sp>
        <p:nvSpPr>
          <p:cNvPr id="3" name="Text Placeholder 2">
            <a:extLst>
              <a:ext uri="{FF2B5EF4-FFF2-40B4-BE49-F238E27FC236}">
                <a16:creationId xmlns:a16="http://schemas.microsoft.com/office/drawing/2014/main" id="{DB542D83-FB97-4717-81AB-B9EDEDE324EC}"/>
              </a:ext>
            </a:extLst>
          </p:cNvPr>
          <p:cNvSpPr>
            <a:spLocks noGrp="1"/>
          </p:cNvSpPr>
          <p:nvPr>
            <p:ph type="body" sz="quarter" idx="13"/>
          </p:nvPr>
        </p:nvSpPr>
        <p:spPr/>
        <p:txBody>
          <a:bodyPr/>
          <a:lstStyle/>
          <a:p>
            <a:r>
              <a:rPr lang="en-US" dirty="0"/>
              <a:t>2020?: FHIR R5 published </a:t>
            </a:r>
          </a:p>
          <a:p>
            <a:pPr lvl="1"/>
            <a:r>
              <a:rPr lang="en-US" dirty="0"/>
              <a:t>with key clinical content normative</a:t>
            </a:r>
          </a:p>
          <a:p>
            <a:r>
              <a:rPr lang="en-US" dirty="0"/>
              <a:t>Additional releases every 18-24 months</a:t>
            </a:r>
            <a:endParaRPr lang="en-CA" dirty="0"/>
          </a:p>
        </p:txBody>
      </p:sp>
      <p:sp>
        <p:nvSpPr>
          <p:cNvPr id="4" name="Footer Placeholder 3">
            <a:extLst>
              <a:ext uri="{FF2B5EF4-FFF2-40B4-BE49-F238E27FC236}">
                <a16:creationId xmlns:a16="http://schemas.microsoft.com/office/drawing/2014/main" id="{4632F411-07B2-4384-A661-0486A79D54D2}"/>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F9EB85DC-B733-4283-A276-BA415A65BEE7}"/>
              </a:ext>
            </a:extLst>
          </p:cNvPr>
          <p:cNvSpPr>
            <a:spLocks noGrp="1"/>
          </p:cNvSpPr>
          <p:nvPr>
            <p:ph type="sldNum" sz="quarter" idx="11"/>
          </p:nvPr>
        </p:nvSpPr>
        <p:spPr/>
        <p:txBody>
          <a:bodyPr/>
          <a:lstStyle/>
          <a:p>
            <a:fld id="{6CACE926-AEF5-4BFE-8BD7-24414108CB7B}" type="slidenum">
              <a:rPr lang="en-US" altLang="en-US" smtClean="0"/>
              <a:pPr/>
              <a:t>104</a:t>
            </a:fld>
            <a:endParaRPr lang="en-US" altLang="en-US" dirty="0"/>
          </a:p>
        </p:txBody>
      </p:sp>
      <p:pic>
        <p:nvPicPr>
          <p:cNvPr id="6" name="Picture 3" descr="C:\Users\office\AppData\Local\Microsoft\Windows\Temporary Internet Files\Content.IE5\2B0EXTZ8\MC900280925[1].wmf">
            <a:extLst>
              <a:ext uri="{FF2B5EF4-FFF2-40B4-BE49-F238E27FC236}">
                <a16:creationId xmlns:a16="http://schemas.microsoft.com/office/drawing/2014/main" id="{2191B7D2-579D-4391-A7B8-F5B1215971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7861" y="3273828"/>
            <a:ext cx="970193" cy="1005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8699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E84D9-107C-436D-8E36-6A367D3A6E95}"/>
              </a:ext>
            </a:extLst>
          </p:cNvPr>
          <p:cNvSpPr>
            <a:spLocks noGrp="1"/>
          </p:cNvSpPr>
          <p:nvPr>
            <p:ph type="title"/>
          </p:nvPr>
        </p:nvSpPr>
        <p:spPr/>
        <p:txBody>
          <a:bodyPr/>
          <a:lstStyle/>
          <a:p>
            <a:r>
              <a:rPr lang="en-US" dirty="0"/>
              <a:t>Resources wiki.hl7.org/?title=FHIR</a:t>
            </a:r>
            <a:endParaRPr lang="en-CA" dirty="0"/>
          </a:p>
        </p:txBody>
      </p:sp>
      <p:sp>
        <p:nvSpPr>
          <p:cNvPr id="3" name="Footer Placeholder 2">
            <a:extLst>
              <a:ext uri="{FF2B5EF4-FFF2-40B4-BE49-F238E27FC236}">
                <a16:creationId xmlns:a16="http://schemas.microsoft.com/office/drawing/2014/main" id="{A15FBD0F-D426-4E4F-8EFC-1C57FA463006}"/>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0832CAC7-7987-4BE3-B7A8-44CD737015BC}"/>
              </a:ext>
            </a:extLst>
          </p:cNvPr>
          <p:cNvSpPr>
            <a:spLocks noGrp="1"/>
          </p:cNvSpPr>
          <p:nvPr>
            <p:ph type="sldNum" sz="quarter" idx="11"/>
          </p:nvPr>
        </p:nvSpPr>
        <p:spPr/>
        <p:txBody>
          <a:bodyPr/>
          <a:lstStyle/>
          <a:p>
            <a:fld id="{6CACE926-AEF5-4BFE-8BD7-24414108CB7B}" type="slidenum">
              <a:rPr lang="en-US" altLang="en-US" smtClean="0"/>
              <a:pPr/>
              <a:t>105</a:t>
            </a:fld>
            <a:endParaRPr lang="en-US" altLang="en-US" dirty="0"/>
          </a:p>
        </p:txBody>
      </p:sp>
      <p:pic>
        <p:nvPicPr>
          <p:cNvPr id="5" name="Picture 4">
            <a:extLst>
              <a:ext uri="{FF2B5EF4-FFF2-40B4-BE49-F238E27FC236}">
                <a16:creationId xmlns:a16="http://schemas.microsoft.com/office/drawing/2014/main" id="{CE6E7FE0-CB52-4F32-9B49-828ECF387A4D}"/>
              </a:ext>
            </a:extLst>
          </p:cNvPr>
          <p:cNvPicPr>
            <a:picLocks noChangeAspect="1"/>
          </p:cNvPicPr>
          <p:nvPr/>
        </p:nvPicPr>
        <p:blipFill>
          <a:blip r:embed="rId2"/>
          <a:stretch>
            <a:fillRect/>
          </a:stretch>
        </p:blipFill>
        <p:spPr>
          <a:xfrm>
            <a:off x="1438933" y="929032"/>
            <a:ext cx="3193006" cy="3650652"/>
          </a:xfrm>
          <a:prstGeom prst="rect">
            <a:avLst/>
          </a:prstGeom>
        </p:spPr>
      </p:pic>
      <p:pic>
        <p:nvPicPr>
          <p:cNvPr id="6" name="Picture 5">
            <a:extLst>
              <a:ext uri="{FF2B5EF4-FFF2-40B4-BE49-F238E27FC236}">
                <a16:creationId xmlns:a16="http://schemas.microsoft.com/office/drawing/2014/main" id="{EB17BE35-B52B-4096-B0C9-37F17EE168F2}"/>
              </a:ext>
            </a:extLst>
          </p:cNvPr>
          <p:cNvPicPr>
            <a:picLocks noChangeAspect="1"/>
          </p:cNvPicPr>
          <p:nvPr/>
        </p:nvPicPr>
        <p:blipFill>
          <a:blip r:embed="rId3"/>
          <a:stretch>
            <a:fillRect/>
          </a:stretch>
        </p:blipFill>
        <p:spPr>
          <a:xfrm>
            <a:off x="4747265" y="1177306"/>
            <a:ext cx="2925122" cy="3402378"/>
          </a:xfrm>
          <a:prstGeom prst="rect">
            <a:avLst/>
          </a:prstGeom>
        </p:spPr>
      </p:pic>
    </p:spTree>
    <p:extLst>
      <p:ext uri="{BB962C8B-B14F-4D97-AF65-F5344CB8AC3E}">
        <p14:creationId xmlns:p14="http://schemas.microsoft.com/office/powerpoint/2010/main" val="36220688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C65D-ACC6-4AD0-99BA-A0B4F4599D3E}"/>
              </a:ext>
            </a:extLst>
          </p:cNvPr>
          <p:cNvSpPr>
            <a:spLocks noGrp="1"/>
          </p:cNvSpPr>
          <p:nvPr>
            <p:ph type="title"/>
          </p:nvPr>
        </p:nvSpPr>
        <p:spPr/>
        <p:txBody>
          <a:bodyPr/>
          <a:lstStyle/>
          <a:p>
            <a:r>
              <a:rPr lang="en-CA" dirty="0"/>
              <a:t>Next steps for you</a:t>
            </a:r>
          </a:p>
        </p:txBody>
      </p:sp>
      <p:sp>
        <p:nvSpPr>
          <p:cNvPr id="3" name="Text Placeholder 2">
            <a:extLst>
              <a:ext uri="{FF2B5EF4-FFF2-40B4-BE49-F238E27FC236}">
                <a16:creationId xmlns:a16="http://schemas.microsoft.com/office/drawing/2014/main" id="{0E17B900-7286-4FD1-B48A-E7D0C1CB5BC1}"/>
              </a:ext>
            </a:extLst>
          </p:cNvPr>
          <p:cNvSpPr>
            <a:spLocks noGrp="1"/>
          </p:cNvSpPr>
          <p:nvPr>
            <p:ph type="body" sz="quarter" idx="13"/>
          </p:nvPr>
        </p:nvSpPr>
        <p:spPr/>
        <p:txBody>
          <a:bodyPr/>
          <a:lstStyle/>
          <a:p>
            <a:r>
              <a:rPr lang="en-US" sz="2000" dirty="0"/>
              <a:t>Attend other FHIR tutorials</a:t>
            </a:r>
          </a:p>
          <a:p>
            <a:pPr lvl="1"/>
            <a:r>
              <a:rPr lang="en-US" sz="1800" dirty="0"/>
              <a:t>Developers, Profiles, Deep Dive</a:t>
            </a:r>
          </a:p>
          <a:p>
            <a:r>
              <a:rPr lang="en-US" sz="2000" dirty="0"/>
              <a:t>Read the spec: </a:t>
            </a:r>
            <a:r>
              <a:rPr lang="en-US" sz="2000" dirty="0">
                <a:hlinkClick r:id="rId2"/>
              </a:rPr>
              <a:t>http://hl7.org/fhir</a:t>
            </a:r>
            <a:endParaRPr lang="en-US" sz="2000" dirty="0"/>
          </a:p>
          <a:p>
            <a:r>
              <a:rPr lang="en-US" sz="2000" dirty="0"/>
              <a:t>Join </a:t>
            </a:r>
            <a:r>
              <a:rPr lang="en-US" sz="2000" dirty="0">
                <a:hlinkClick r:id="rId3"/>
              </a:rPr>
              <a:t>http://chat.fhir.org</a:t>
            </a:r>
            <a:endParaRPr lang="en-US" sz="2000" dirty="0"/>
          </a:p>
          <a:p>
            <a:r>
              <a:rPr lang="en-US" sz="2000" dirty="0"/>
              <a:t>Follow #FHIR on Twitter</a:t>
            </a:r>
          </a:p>
          <a:p>
            <a:r>
              <a:rPr lang="en-US" sz="2000" dirty="0"/>
              <a:t>Shape the specification:</a:t>
            </a:r>
          </a:p>
          <a:p>
            <a:pPr lvl="1"/>
            <a:r>
              <a:rPr lang="en-US" sz="1800" dirty="0"/>
              <a:t>Join the FHIR track at this WGM</a:t>
            </a:r>
          </a:p>
          <a:p>
            <a:pPr lvl="1"/>
            <a:r>
              <a:rPr lang="en-US" sz="1800" dirty="0"/>
              <a:t>Feedback – chat, tracker, list server</a:t>
            </a:r>
          </a:p>
          <a:p>
            <a:pPr lvl="1"/>
            <a:r>
              <a:rPr lang="en-US" sz="1800" dirty="0"/>
              <a:t>Try implementing it</a:t>
            </a:r>
          </a:p>
          <a:p>
            <a:pPr lvl="1"/>
            <a:r>
              <a:rPr lang="en-US" sz="1800" dirty="0"/>
              <a:t>Come to a Connectathon!</a:t>
            </a:r>
          </a:p>
        </p:txBody>
      </p:sp>
      <p:sp>
        <p:nvSpPr>
          <p:cNvPr id="4" name="Footer Placeholder 3">
            <a:extLst>
              <a:ext uri="{FF2B5EF4-FFF2-40B4-BE49-F238E27FC236}">
                <a16:creationId xmlns:a16="http://schemas.microsoft.com/office/drawing/2014/main" id="{1B968365-5B44-4259-8601-3D0A3E9CAC26}"/>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04B768A1-036B-48AB-8C77-9BA05456B7EE}"/>
              </a:ext>
            </a:extLst>
          </p:cNvPr>
          <p:cNvSpPr>
            <a:spLocks noGrp="1"/>
          </p:cNvSpPr>
          <p:nvPr>
            <p:ph type="sldNum" sz="quarter" idx="11"/>
          </p:nvPr>
        </p:nvSpPr>
        <p:spPr/>
        <p:txBody>
          <a:bodyPr/>
          <a:lstStyle/>
          <a:p>
            <a:fld id="{6CACE926-AEF5-4BFE-8BD7-24414108CB7B}" type="slidenum">
              <a:rPr lang="en-US" altLang="en-US" smtClean="0"/>
              <a:pPr/>
              <a:t>106</a:t>
            </a:fld>
            <a:endParaRPr lang="en-US" altLang="en-US" dirty="0"/>
          </a:p>
        </p:txBody>
      </p:sp>
      <p:pic>
        <p:nvPicPr>
          <p:cNvPr id="6" name="Picture 2" descr="C:\Users\office\AppData\Local\Microsoft\Windows\Temporary Internet Files\Content.IE5\272C75AG\MP900422961[1].jpg">
            <a:extLst>
              <a:ext uri="{FF2B5EF4-FFF2-40B4-BE49-F238E27FC236}">
                <a16:creationId xmlns:a16="http://schemas.microsoft.com/office/drawing/2014/main" id="{134C91F4-A9D6-4F05-B277-AF783B3AD7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85466" y="1266244"/>
            <a:ext cx="2072351" cy="151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1708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56AC-DBC8-40BC-B70A-2140606D939B}"/>
              </a:ext>
            </a:extLst>
          </p:cNvPr>
          <p:cNvSpPr>
            <a:spLocks noGrp="1"/>
          </p:cNvSpPr>
          <p:nvPr>
            <p:ph type="title"/>
          </p:nvPr>
        </p:nvSpPr>
        <p:spPr/>
        <p:txBody>
          <a:bodyPr/>
          <a:lstStyle/>
          <a:p>
            <a:r>
              <a:rPr lang="en-US" dirty="0"/>
              <a:t>Education opportunities</a:t>
            </a:r>
            <a:endParaRPr lang="en-CA" dirty="0"/>
          </a:p>
        </p:txBody>
      </p:sp>
      <p:sp>
        <p:nvSpPr>
          <p:cNvPr id="3" name="Text Placeholder 2">
            <a:extLst>
              <a:ext uri="{FF2B5EF4-FFF2-40B4-BE49-F238E27FC236}">
                <a16:creationId xmlns:a16="http://schemas.microsoft.com/office/drawing/2014/main" id="{802ADF6E-1196-472E-AB43-30E23A81B9F7}"/>
              </a:ext>
            </a:extLst>
          </p:cNvPr>
          <p:cNvSpPr>
            <a:spLocks noGrp="1"/>
          </p:cNvSpPr>
          <p:nvPr>
            <p:ph type="body" sz="quarter" idx="13"/>
          </p:nvPr>
        </p:nvSpPr>
        <p:spPr/>
        <p:txBody>
          <a:bodyPr/>
          <a:lstStyle/>
          <a:p>
            <a:r>
              <a:rPr lang="en-US" dirty="0"/>
              <a:t>Attend a Working Group Meeting</a:t>
            </a:r>
          </a:p>
          <a:p>
            <a:pPr lvl="1"/>
            <a:r>
              <a:rPr lang="en-US" dirty="0"/>
              <a:t>May 4-10 Montreal</a:t>
            </a:r>
          </a:p>
          <a:p>
            <a:pPr lvl="1"/>
            <a:r>
              <a:rPr lang="en-US" dirty="0"/>
              <a:t>Sept 13-20 Atlanta</a:t>
            </a:r>
          </a:p>
          <a:p>
            <a:pPr lvl="1"/>
            <a:r>
              <a:rPr lang="en-US" dirty="0"/>
              <a:t>Jan. 31-Feb 1 Sydney, Australia</a:t>
            </a:r>
          </a:p>
          <a:p>
            <a:r>
              <a:rPr lang="en-US" dirty="0"/>
              <a:t>FHIR Developer Days</a:t>
            </a:r>
          </a:p>
          <a:p>
            <a:pPr lvl="1"/>
            <a:r>
              <a:rPr lang="en-US" dirty="0"/>
              <a:t>Jun. 10-12 Redmond, Nov. 20-22 Amsterdam</a:t>
            </a:r>
          </a:p>
          <a:p>
            <a:r>
              <a:rPr lang="en-US" dirty="0"/>
              <a:t>FHIR Fundamentals</a:t>
            </a:r>
          </a:p>
          <a:p>
            <a:pPr lvl="1"/>
            <a:r>
              <a:rPr lang="en-CA" dirty="0"/>
              <a:t>Jul. 18-Aug. 15, Oct. 31-Nov. 28</a:t>
            </a:r>
            <a:endParaRPr lang="en-US" dirty="0"/>
          </a:p>
          <a:p>
            <a:r>
              <a:rPr lang="en-US" dirty="0"/>
              <a:t>Custom education available</a:t>
            </a:r>
          </a:p>
        </p:txBody>
      </p:sp>
      <p:sp>
        <p:nvSpPr>
          <p:cNvPr id="4" name="Footer Placeholder 3">
            <a:extLst>
              <a:ext uri="{FF2B5EF4-FFF2-40B4-BE49-F238E27FC236}">
                <a16:creationId xmlns:a16="http://schemas.microsoft.com/office/drawing/2014/main" id="{29F641F0-DC54-4168-B798-417C13B22578}"/>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195DA89C-23F1-4759-9C42-33ACD7565CDB}"/>
              </a:ext>
            </a:extLst>
          </p:cNvPr>
          <p:cNvSpPr>
            <a:spLocks noGrp="1"/>
          </p:cNvSpPr>
          <p:nvPr>
            <p:ph type="sldNum" sz="quarter" idx="11"/>
          </p:nvPr>
        </p:nvSpPr>
        <p:spPr/>
        <p:txBody>
          <a:bodyPr/>
          <a:lstStyle/>
          <a:p>
            <a:fld id="{6CACE926-AEF5-4BFE-8BD7-24414108CB7B}" type="slidenum">
              <a:rPr lang="en-US" altLang="en-US" smtClean="0"/>
              <a:pPr/>
              <a:t>107</a:t>
            </a:fld>
            <a:endParaRPr lang="en-US" altLang="en-US" dirty="0"/>
          </a:p>
        </p:txBody>
      </p:sp>
      <p:pic>
        <p:nvPicPr>
          <p:cNvPr id="6" name="Picture 2" descr="C:\Users\office\AppData\Local\Microsoft\Windows\Temporary Internet Files\Content.IE5\272C75AG\MP900422961[1].jpg">
            <a:extLst>
              <a:ext uri="{FF2B5EF4-FFF2-40B4-BE49-F238E27FC236}">
                <a16:creationId xmlns:a16="http://schemas.microsoft.com/office/drawing/2014/main" id="{292FB656-0914-4C17-927C-FE972A388D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5466" y="1266244"/>
            <a:ext cx="2072351" cy="151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9065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4286" y="2882352"/>
            <a:ext cx="8341242" cy="1131079"/>
          </a:xfrm>
          <a:prstGeom prst="rect">
            <a:avLst/>
          </a:prstGeom>
          <a:noFill/>
        </p:spPr>
        <p:txBody>
          <a:bodyPr wrap="square" rtlCol="0" anchor="t">
            <a:spAutoFit/>
          </a:bodyPr>
          <a:lstStyle/>
          <a:p>
            <a:pPr algn="ctr"/>
            <a:r>
              <a:rPr lang="en-US" sz="2250" dirty="0">
                <a:solidFill>
                  <a:sysClr val="windowText" lastClr="000000"/>
                </a:solidFill>
              </a:rPr>
              <a:t>The largest FHIR educational events in the world</a:t>
            </a:r>
            <a:endParaRPr lang="nl-NL" sz="2250" dirty="0">
              <a:solidFill>
                <a:sysClr val="windowText" lastClr="000000"/>
              </a:solidFill>
            </a:endParaRPr>
          </a:p>
          <a:p>
            <a:pPr algn="ctr"/>
            <a:r>
              <a:rPr lang="en-US" sz="2250" b="1" dirty="0">
                <a:solidFill>
                  <a:srgbClr val="000000"/>
                </a:solidFill>
              </a:rPr>
              <a:t>Jun 10-12 Redmond, WA, USA | Nov 20-22 Amsterdam, NL</a:t>
            </a:r>
          </a:p>
          <a:p>
            <a:pPr algn="ctr"/>
            <a:r>
              <a:rPr lang="en-US" sz="2250" dirty="0">
                <a:solidFill>
                  <a:sysClr val="windowText" lastClr="000000"/>
                </a:solidFill>
              </a:rPr>
              <a:t>devdays.com</a:t>
            </a:r>
          </a:p>
        </p:txBody>
      </p:sp>
      <p:pic>
        <p:nvPicPr>
          <p:cNvPr id="1026" name="Picture 2" descr="https://www.devdays.com/wp-content/uploads/2019/02/FRLY-DevDay-2019-AM-Eye-Amsterdam-03.jpg">
            <a:extLst>
              <a:ext uri="{FF2B5EF4-FFF2-40B4-BE49-F238E27FC236}">
                <a16:creationId xmlns:a16="http://schemas.microsoft.com/office/drawing/2014/main" id="{33545CC0-39C5-41B8-8AE9-F8E1C61394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763" t="13494" r="2834" b="20430"/>
          <a:stretch/>
        </p:blipFill>
        <p:spPr bwMode="auto">
          <a:xfrm>
            <a:off x="4553293" y="1130037"/>
            <a:ext cx="4590000" cy="164475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B00F800D-666E-4441-BDD4-2EC1A181D0A1}"/>
              </a:ext>
            </a:extLst>
          </p:cNvPr>
          <p:cNvGrpSpPr/>
          <p:nvPr/>
        </p:nvGrpSpPr>
        <p:grpSpPr>
          <a:xfrm>
            <a:off x="7606365" y="1216951"/>
            <a:ext cx="1461537" cy="1637388"/>
            <a:chOff x="8734723" y="1564677"/>
            <a:chExt cx="1948716" cy="2183184"/>
          </a:xfrm>
        </p:grpSpPr>
        <p:sp>
          <p:nvSpPr>
            <p:cNvPr id="4" name="Oval 3"/>
            <p:cNvSpPr/>
            <p:nvPr/>
          </p:nvSpPr>
          <p:spPr>
            <a:xfrm>
              <a:off x="8734723" y="1564677"/>
              <a:ext cx="1948716" cy="1953081"/>
            </a:xfrm>
            <a:prstGeom prst="ellipse">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lstStyle/>
            <a:p>
              <a:pPr marL="197644" lvl="1"/>
              <a:endParaRPr lang="en-US" sz="1500" b="1" dirty="0">
                <a:solidFill>
                  <a:schemeClr val="tx1"/>
                </a:solidFill>
              </a:endParaRPr>
            </a:p>
          </p:txBody>
        </p:sp>
        <p:sp>
          <p:nvSpPr>
            <p:cNvPr id="2" name="TextBox 1">
              <a:extLst>
                <a:ext uri="{FF2B5EF4-FFF2-40B4-BE49-F238E27FC236}">
                  <a16:creationId xmlns:a16="http://schemas.microsoft.com/office/drawing/2014/main" id="{8A15E1A4-749D-4AFF-9CEA-800C60BC36E2}"/>
                </a:ext>
              </a:extLst>
            </p:cNvPr>
            <p:cNvSpPr txBox="1"/>
            <p:nvPr/>
          </p:nvSpPr>
          <p:spPr>
            <a:xfrm>
              <a:off x="8734723" y="2008924"/>
              <a:ext cx="1772957" cy="1738937"/>
            </a:xfrm>
            <a:prstGeom prst="rect">
              <a:avLst/>
            </a:prstGeom>
          </p:spPr>
          <p:txBody>
            <a:bodyPr wrap="square" rtlCol="0">
              <a:spAutoFit/>
            </a:bodyPr>
            <a:lstStyle/>
            <a:p>
              <a:pPr marL="197644" lvl="1"/>
              <a:r>
                <a:rPr lang="en-US" sz="1575" b="1" dirty="0"/>
                <a:t>&lt;Learn /&gt;</a:t>
              </a:r>
            </a:p>
            <a:p>
              <a:pPr marL="197644" lvl="1"/>
              <a:r>
                <a:rPr lang="en-US" sz="1575" b="1" dirty="0"/>
                <a:t>  &lt;Code /&gt;</a:t>
              </a:r>
            </a:p>
            <a:p>
              <a:pPr marL="197644" lvl="1"/>
              <a:r>
                <a:rPr lang="en-US" sz="1575" b="1" dirty="0"/>
                <a:t>    &lt;Share /&gt;</a:t>
              </a:r>
            </a:p>
          </p:txBody>
        </p:sp>
      </p:grpSp>
    </p:spTree>
    <p:extLst>
      <p:ext uri="{BB962C8B-B14F-4D97-AF65-F5344CB8AC3E}">
        <p14:creationId xmlns:p14="http://schemas.microsoft.com/office/powerpoint/2010/main" val="16451399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8A722C-203E-49D6-8A00-687E0F370618}"/>
              </a:ext>
            </a:extLst>
          </p:cNvPr>
          <p:cNvSpPr>
            <a:spLocks noGrp="1"/>
          </p:cNvSpPr>
          <p:nvPr>
            <p:ph type="title"/>
          </p:nvPr>
        </p:nvSpPr>
        <p:spPr/>
        <p:txBody>
          <a:bodyPr/>
          <a:lstStyle/>
          <a:p>
            <a:r>
              <a:rPr lang="en-CA" dirty="0"/>
              <a:t>Questions?</a:t>
            </a:r>
          </a:p>
        </p:txBody>
      </p:sp>
      <p:sp>
        <p:nvSpPr>
          <p:cNvPr id="6" name="Text Placeholder 5">
            <a:extLst>
              <a:ext uri="{FF2B5EF4-FFF2-40B4-BE49-F238E27FC236}">
                <a16:creationId xmlns:a16="http://schemas.microsoft.com/office/drawing/2014/main" id="{22F8C8D4-766B-4F53-A081-A47D7DA0C170}"/>
              </a:ext>
            </a:extLst>
          </p:cNvPr>
          <p:cNvSpPr>
            <a:spLocks noGrp="1"/>
          </p:cNvSpPr>
          <p:nvPr>
            <p:ph type="body" sz="quarter" idx="13"/>
          </p:nvPr>
        </p:nvSpPr>
        <p:spPr>
          <a:xfrm>
            <a:off x="614362" y="1364456"/>
            <a:ext cx="8228877" cy="3091634"/>
          </a:xfrm>
        </p:spPr>
        <p:txBody>
          <a:bodyPr/>
          <a:lstStyle/>
          <a:p>
            <a:pPr marL="0" indent="0">
              <a:buNone/>
            </a:pPr>
            <a:r>
              <a:rPr lang="en-AU" dirty="0">
                <a:hlinkClick r:id="rId2"/>
              </a:rPr>
              <a:t>http://hl7.org/fhir</a:t>
            </a:r>
            <a:r>
              <a:rPr lang="en-AU" dirty="0"/>
              <a:t>	    	   			</a:t>
            </a:r>
            <a:r>
              <a:rPr lang="en-AU" dirty="0">
                <a:hlinkClick r:id="rId3"/>
              </a:rPr>
              <a:t>lmckenzie@gevityinc.com</a:t>
            </a:r>
            <a:r>
              <a:rPr lang="en-AU" dirty="0"/>
              <a:t> </a:t>
            </a:r>
          </a:p>
        </p:txBody>
      </p:sp>
      <p:sp>
        <p:nvSpPr>
          <p:cNvPr id="3" name="Footer Placeholder 2">
            <a:extLst>
              <a:ext uri="{FF2B5EF4-FFF2-40B4-BE49-F238E27FC236}">
                <a16:creationId xmlns:a16="http://schemas.microsoft.com/office/drawing/2014/main" id="{07757E29-3D1D-4FAD-AACC-EBF9C8F3CB69}"/>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01D9719F-7D16-4CEF-BA13-1BDA66270FEA}"/>
              </a:ext>
            </a:extLst>
          </p:cNvPr>
          <p:cNvSpPr>
            <a:spLocks noGrp="1"/>
          </p:cNvSpPr>
          <p:nvPr>
            <p:ph type="sldNum" sz="quarter" idx="11"/>
          </p:nvPr>
        </p:nvSpPr>
        <p:spPr/>
        <p:txBody>
          <a:bodyPr/>
          <a:lstStyle/>
          <a:p>
            <a:fld id="{6CACE926-AEF5-4BFE-8BD7-24414108CB7B}" type="slidenum">
              <a:rPr lang="en-US" altLang="en-US" smtClean="0"/>
              <a:pPr/>
              <a:t>109</a:t>
            </a:fld>
            <a:endParaRPr lang="en-US" altLang="en-US" dirty="0"/>
          </a:p>
        </p:txBody>
      </p:sp>
      <p:pic>
        <p:nvPicPr>
          <p:cNvPr id="7" name="Picture 2" descr="C:\Users\office\AppData\Local\Microsoft\Windows\Temporary Internet Files\Content.IE5\2B0EXTZ8\MC900431512[1].png">
            <a:extLst>
              <a:ext uri="{FF2B5EF4-FFF2-40B4-BE49-F238E27FC236}">
                <a16:creationId xmlns:a16="http://schemas.microsoft.com/office/drawing/2014/main" id="{AFE9BAD5-518B-462F-86F8-263ACCD223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5916" y="2333625"/>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349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BDF90-3511-41AE-A8F1-B75E77397D20}"/>
              </a:ext>
            </a:extLst>
          </p:cNvPr>
          <p:cNvSpPr>
            <a:spLocks noGrp="1"/>
          </p:cNvSpPr>
          <p:nvPr>
            <p:ph type="title"/>
          </p:nvPr>
        </p:nvSpPr>
        <p:spPr/>
        <p:txBody>
          <a:bodyPr/>
          <a:lstStyle/>
          <a:p>
            <a:r>
              <a:rPr lang="en-CA" dirty="0"/>
              <a:t>FHIR REST URLs</a:t>
            </a:r>
          </a:p>
        </p:txBody>
      </p:sp>
      <p:sp>
        <p:nvSpPr>
          <p:cNvPr id="3" name="Footer Placeholder 2">
            <a:extLst>
              <a:ext uri="{FF2B5EF4-FFF2-40B4-BE49-F238E27FC236}">
                <a16:creationId xmlns:a16="http://schemas.microsoft.com/office/drawing/2014/main" id="{C8FD7A11-6881-45BD-9E49-04317A1010E8}"/>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C3ED9669-7652-43CB-B22A-B851960A7496}"/>
              </a:ext>
            </a:extLst>
          </p:cNvPr>
          <p:cNvSpPr>
            <a:spLocks noGrp="1"/>
          </p:cNvSpPr>
          <p:nvPr>
            <p:ph type="sldNum" sz="quarter" idx="11"/>
          </p:nvPr>
        </p:nvSpPr>
        <p:spPr/>
        <p:txBody>
          <a:bodyPr/>
          <a:lstStyle/>
          <a:p>
            <a:fld id="{6CACE926-AEF5-4BFE-8BD7-24414108CB7B}" type="slidenum">
              <a:rPr lang="en-US" altLang="en-US" smtClean="0"/>
              <a:pPr/>
              <a:t>11</a:t>
            </a:fld>
            <a:endParaRPr lang="en-US" altLang="en-US" dirty="0"/>
          </a:p>
        </p:txBody>
      </p:sp>
      <p:graphicFrame>
        <p:nvGraphicFramePr>
          <p:cNvPr id="5" name="Content Placeholder 6">
            <a:extLst>
              <a:ext uri="{FF2B5EF4-FFF2-40B4-BE49-F238E27FC236}">
                <a16:creationId xmlns:a16="http://schemas.microsoft.com/office/drawing/2014/main" id="{625B08AC-FE0F-4F26-800D-1ECFAD72A4F0}"/>
              </a:ext>
            </a:extLst>
          </p:cNvPr>
          <p:cNvGraphicFramePr>
            <a:graphicFrameLocks/>
          </p:cNvGraphicFramePr>
          <p:nvPr>
            <p:extLst>
              <p:ext uri="{D42A27DB-BD31-4B8C-83A1-F6EECF244321}">
                <p14:modId xmlns:p14="http://schemas.microsoft.com/office/powerpoint/2010/main" val="1937164054"/>
              </p:ext>
            </p:extLst>
          </p:nvPr>
        </p:nvGraphicFramePr>
        <p:xfrm>
          <a:off x="613647" y="1204912"/>
          <a:ext cx="7892716" cy="3067144"/>
        </p:xfrm>
        <a:graphic>
          <a:graphicData uri="http://schemas.openxmlformats.org/drawingml/2006/table">
            <a:tbl>
              <a:tblPr firstRow="1" bandRow="1">
                <a:tableStyleId>{5C22544A-7EE6-4342-B048-85BDC9FD1C3A}</a:tableStyleId>
              </a:tblPr>
              <a:tblGrid>
                <a:gridCol w="2289438">
                  <a:extLst>
                    <a:ext uri="{9D8B030D-6E8A-4147-A177-3AD203B41FA5}">
                      <a16:colId xmlns:a16="http://schemas.microsoft.com/office/drawing/2014/main" val="20000"/>
                    </a:ext>
                  </a:extLst>
                </a:gridCol>
                <a:gridCol w="1608794">
                  <a:extLst>
                    <a:ext uri="{9D8B030D-6E8A-4147-A177-3AD203B41FA5}">
                      <a16:colId xmlns:a16="http://schemas.microsoft.com/office/drawing/2014/main" val="20001"/>
                    </a:ext>
                  </a:extLst>
                </a:gridCol>
                <a:gridCol w="2701949">
                  <a:extLst>
                    <a:ext uri="{9D8B030D-6E8A-4147-A177-3AD203B41FA5}">
                      <a16:colId xmlns:a16="http://schemas.microsoft.com/office/drawing/2014/main" val="20002"/>
                    </a:ext>
                  </a:extLst>
                </a:gridCol>
                <a:gridCol w="1292535">
                  <a:extLst>
                    <a:ext uri="{9D8B030D-6E8A-4147-A177-3AD203B41FA5}">
                      <a16:colId xmlns:a16="http://schemas.microsoft.com/office/drawing/2014/main" val="20003"/>
                    </a:ext>
                  </a:extLst>
                </a:gridCol>
              </a:tblGrid>
              <a:tr h="482480">
                <a:tc>
                  <a:txBody>
                    <a:bodyPr/>
                    <a:lstStyle/>
                    <a:p>
                      <a:r>
                        <a:rPr kumimoji="0" lang="en-AU" sz="1500" b="1" kern="1200" dirty="0">
                          <a:solidFill>
                            <a:schemeClr val="bg1"/>
                          </a:solidFill>
                          <a:latin typeface="Franklin Gothic Book" charset="0"/>
                          <a:ea typeface="ＭＳ Ｐゴシック" charset="-128"/>
                          <a:cs typeface="ＭＳ Ｐゴシック" charset="-128"/>
                        </a:rPr>
                        <a:t>Template</a:t>
                      </a:r>
                    </a:p>
                  </a:txBody>
                  <a:tcPr marL="68580" marR="68580" marT="34290" marB="34290"/>
                </a:tc>
                <a:tc>
                  <a:txBody>
                    <a:bodyPr/>
                    <a:lstStyle/>
                    <a:p>
                      <a:r>
                        <a:rPr kumimoji="0" lang="en-AU" sz="1500" b="1" kern="1200" dirty="0">
                          <a:solidFill>
                            <a:schemeClr val="bg1"/>
                          </a:solidFill>
                          <a:latin typeface="Franklin Gothic Book" charset="0"/>
                          <a:ea typeface="ＭＳ Ｐゴシック" charset="-128"/>
                          <a:cs typeface="ＭＳ Ｐゴシック" charset="-128"/>
                        </a:rPr>
                        <a:t>Description</a:t>
                      </a:r>
                    </a:p>
                  </a:txBody>
                  <a:tcPr marL="68580" marR="68580" marT="34290" marB="34290"/>
                </a:tc>
                <a:tc>
                  <a:txBody>
                    <a:bodyPr/>
                    <a:lstStyle/>
                    <a:p>
                      <a:r>
                        <a:rPr kumimoji="0" lang="en-AU" sz="1200" b="1" kern="1200" dirty="0">
                          <a:solidFill>
                            <a:schemeClr val="bg1"/>
                          </a:solidFill>
                          <a:latin typeface="Franklin Gothic Book" charset="0"/>
                          <a:ea typeface="ＭＳ Ｐゴシック" charset="-128"/>
                          <a:cs typeface="ＭＳ Ｐゴシック" charset="-128"/>
                        </a:rPr>
                        <a:t>Example</a:t>
                      </a:r>
                    </a:p>
                  </a:txBody>
                  <a:tcPr marL="68580" marR="68580" marT="34290" marB="34290"/>
                </a:tc>
                <a:tc>
                  <a:txBody>
                    <a:bodyPr/>
                    <a:lstStyle/>
                    <a:p>
                      <a:r>
                        <a:rPr kumimoji="0" lang="en-AU" sz="1200" b="1" kern="1200" dirty="0">
                          <a:solidFill>
                            <a:schemeClr val="bg1"/>
                          </a:solidFill>
                          <a:latin typeface="Franklin Gothic Book" charset="0"/>
                          <a:ea typeface="ＭＳ Ｐゴシック" charset="-128"/>
                          <a:cs typeface="ＭＳ Ｐゴシック" charset="-128"/>
                        </a:rPr>
                        <a:t>Operations</a:t>
                      </a:r>
                    </a:p>
                  </a:txBody>
                  <a:tcPr marL="68580" marR="68580" marT="34290" marB="34290"/>
                </a:tc>
                <a:extLst>
                  <a:ext uri="{0D108BD9-81ED-4DB2-BD59-A6C34878D82A}">
                    <a16:rowId xmlns:a16="http://schemas.microsoft.com/office/drawing/2014/main" val="10000"/>
                  </a:ext>
                </a:extLst>
              </a:tr>
              <a:tr h="434340">
                <a:tc>
                  <a:txBody>
                    <a:bodyPr/>
                    <a:lstStyle/>
                    <a:p>
                      <a:r>
                        <a:rPr kumimoji="0" lang="en-AU" sz="1500" b="1" kern="1200" dirty="0">
                          <a:solidFill>
                            <a:schemeClr val="tx1"/>
                          </a:solidFill>
                          <a:latin typeface="Franklin Gothic Book" charset="0"/>
                          <a:ea typeface="ＭＳ Ｐゴシック" charset="-128"/>
                          <a:cs typeface="ＭＳ Ｐゴシック" charset="-128"/>
                        </a:rPr>
                        <a:t>[base]</a:t>
                      </a:r>
                    </a:p>
                  </a:txBody>
                  <a:tcPr marL="68580" marR="68580" marT="34290" marB="34290"/>
                </a:tc>
                <a:tc>
                  <a:txBody>
                    <a:bodyPr/>
                    <a:lstStyle/>
                    <a:p>
                      <a:r>
                        <a:rPr kumimoji="0" lang="en-AU" sz="1500" b="1" kern="1200" dirty="0">
                          <a:solidFill>
                            <a:schemeClr val="tx1"/>
                          </a:solidFill>
                          <a:latin typeface="Franklin Gothic Book" charset="0"/>
                          <a:ea typeface="ＭＳ Ｐゴシック" charset="-128"/>
                          <a:cs typeface="ＭＳ Ｐゴシック" charset="-128"/>
                        </a:rPr>
                        <a:t>Server URL</a:t>
                      </a:r>
                    </a:p>
                  </a:txBody>
                  <a:tcPr marL="68580" marR="68580" marT="34290" marB="34290"/>
                </a:tc>
                <a:tc>
                  <a:txBody>
                    <a:bodyPr/>
                    <a:lstStyle/>
                    <a:p>
                      <a:r>
                        <a:rPr kumimoji="0" lang="en-AU" sz="1200" b="1" kern="1200" dirty="0">
                          <a:solidFill>
                            <a:schemeClr val="tx1"/>
                          </a:solidFill>
                          <a:latin typeface="Franklin Gothic Book" charset="0"/>
                          <a:ea typeface="ＭＳ Ｐゴシック" charset="-128"/>
                          <a:cs typeface="ＭＳ Ｐゴシック" charset="-128"/>
                        </a:rPr>
                        <a:t>http://fhir.com</a:t>
                      </a:r>
                    </a:p>
                  </a:txBody>
                  <a:tcPr marL="68580" marR="68580" marT="34290" marB="34290"/>
                </a:tc>
                <a:tc>
                  <a:txBody>
                    <a:bodyPr/>
                    <a:lstStyle/>
                    <a:p>
                      <a:r>
                        <a:rPr kumimoji="0" lang="en-AU" sz="1200" b="1" kern="1200" dirty="0">
                          <a:solidFill>
                            <a:schemeClr val="tx1"/>
                          </a:solidFill>
                          <a:latin typeface="Franklin Gothic Book" charset="0"/>
                          <a:ea typeface="ＭＳ Ｐゴシック" charset="-128"/>
                          <a:cs typeface="ＭＳ Ｐゴシック" charset="-128"/>
                        </a:rPr>
                        <a:t>GET, POST</a:t>
                      </a:r>
                    </a:p>
                  </a:txBody>
                  <a:tcPr marL="68580" marR="68580" marT="34290" marB="34290"/>
                </a:tc>
                <a:extLst>
                  <a:ext uri="{0D108BD9-81ED-4DB2-BD59-A6C34878D82A}">
                    <a16:rowId xmlns:a16="http://schemas.microsoft.com/office/drawing/2014/main" val="10001"/>
                  </a:ext>
                </a:extLst>
              </a:tr>
              <a:tr h="530144">
                <a:tc>
                  <a:txBody>
                    <a:bodyPr/>
                    <a:lstStyle/>
                    <a:p>
                      <a:r>
                        <a:rPr kumimoji="0" lang="en-AU" sz="1500" b="1" kern="1200" dirty="0">
                          <a:solidFill>
                            <a:schemeClr val="tx1"/>
                          </a:solidFill>
                          <a:latin typeface="Franklin Gothic Book" charset="0"/>
                          <a:ea typeface="ＭＳ Ｐゴシック" charset="-128"/>
                          <a:cs typeface="ＭＳ Ｐゴシック" charset="-128"/>
                        </a:rPr>
                        <a:t>[base]/[type]</a:t>
                      </a:r>
                    </a:p>
                  </a:txBody>
                  <a:tcPr marL="68580" marR="68580" marT="34290" marB="34290"/>
                </a:tc>
                <a:tc>
                  <a:txBody>
                    <a:bodyPr/>
                    <a:lstStyle/>
                    <a:p>
                      <a:r>
                        <a:rPr kumimoji="0" lang="en-AU" sz="1500" b="1" kern="1200" baseline="0" dirty="0">
                          <a:solidFill>
                            <a:schemeClr val="tx1"/>
                          </a:solidFill>
                          <a:latin typeface="Franklin Gothic Book" charset="0"/>
                          <a:ea typeface="ＭＳ Ｐゴシック" charset="-128"/>
                          <a:cs typeface="ＭＳ Ｐゴシック" charset="-128"/>
                        </a:rPr>
                        <a:t>Collection Manager</a:t>
                      </a:r>
                    </a:p>
                  </a:txBody>
                  <a:tcPr marL="68580" marR="68580" marT="34290" marB="34290"/>
                </a:tc>
                <a:tc>
                  <a:txBody>
                    <a:bodyPr/>
                    <a:lstStyle/>
                    <a:p>
                      <a:r>
                        <a:rPr kumimoji="0" lang="en-AU" sz="1200" b="1" kern="1200" dirty="0">
                          <a:solidFill>
                            <a:schemeClr val="tx1"/>
                          </a:solidFill>
                          <a:latin typeface="Franklin Gothic Book" charset="0"/>
                          <a:ea typeface="ＭＳ Ｐゴシック" charset="-128"/>
                          <a:cs typeface="ＭＳ Ｐゴシック" charset="-128"/>
                        </a:rPr>
                        <a:t>http://fhir.com/Patient</a:t>
                      </a:r>
                    </a:p>
                  </a:txBody>
                  <a:tcPr marL="68580" marR="68580" marT="34290" marB="34290"/>
                </a:tc>
                <a:tc>
                  <a:txBody>
                    <a:bodyPr/>
                    <a:lstStyle/>
                    <a:p>
                      <a:r>
                        <a:rPr kumimoji="0" lang="en-AU" sz="1200" b="1" kern="1200" dirty="0">
                          <a:solidFill>
                            <a:schemeClr val="tx1"/>
                          </a:solidFill>
                          <a:latin typeface="Franklin Gothic Book" charset="0"/>
                          <a:ea typeface="ＭＳ Ｐゴシック" charset="-128"/>
                          <a:cs typeface="ＭＳ Ｐゴシック" charset="-128"/>
                        </a:rPr>
                        <a:t>GET, POST</a:t>
                      </a:r>
                    </a:p>
                  </a:txBody>
                  <a:tcPr marL="68580" marR="68580" marT="34290" marB="34290"/>
                </a:tc>
                <a:extLst>
                  <a:ext uri="{0D108BD9-81ED-4DB2-BD59-A6C34878D82A}">
                    <a16:rowId xmlns:a16="http://schemas.microsoft.com/office/drawing/2014/main" val="10002"/>
                  </a:ext>
                </a:extLst>
              </a:tr>
              <a:tr h="540060">
                <a:tc>
                  <a:txBody>
                    <a:bodyPr/>
                    <a:lstStyle/>
                    <a:p>
                      <a:r>
                        <a:rPr kumimoji="0" lang="en-AU" sz="1500" b="1" kern="1200" dirty="0">
                          <a:solidFill>
                            <a:schemeClr val="tx1"/>
                          </a:solidFill>
                          <a:latin typeface="Franklin Gothic Book" charset="0"/>
                          <a:ea typeface="ＭＳ Ｐゴシック" charset="-128"/>
                          <a:cs typeface="ＭＳ Ｐゴシック" charset="-128"/>
                        </a:rPr>
                        <a:t>[base]/[type]/[id]</a:t>
                      </a:r>
                    </a:p>
                  </a:txBody>
                  <a:tcPr marL="68580" marR="68580" marT="34290" marB="34290"/>
                </a:tc>
                <a:tc>
                  <a:txBody>
                    <a:bodyPr/>
                    <a:lstStyle/>
                    <a:p>
                      <a:r>
                        <a:rPr kumimoji="0" lang="en-AU" sz="1500" b="1" kern="1200" dirty="0">
                          <a:solidFill>
                            <a:schemeClr val="tx1"/>
                          </a:solidFill>
                          <a:latin typeface="Franklin Gothic Book" charset="0"/>
                          <a:ea typeface="ＭＳ Ｐゴシック" charset="-128"/>
                          <a:cs typeface="ＭＳ Ｐゴシック" charset="-128"/>
                        </a:rPr>
                        <a:t>URL for a resource</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200" b="1" kern="1200" dirty="0">
                          <a:solidFill>
                            <a:schemeClr val="tx1"/>
                          </a:solidFill>
                          <a:latin typeface="Franklin Gothic Book" charset="0"/>
                          <a:ea typeface="ＭＳ Ｐゴシック" charset="-128"/>
                          <a:cs typeface="ＭＳ Ｐゴシック" charset="-128"/>
                        </a:rPr>
                        <a:t>http://fhir.com/Patient/23</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200" b="1" kern="1200" dirty="0">
                          <a:solidFill>
                            <a:schemeClr val="tx1"/>
                          </a:solidFill>
                          <a:latin typeface="Franklin Gothic Book" charset="0"/>
                          <a:ea typeface="ＭＳ Ｐゴシック" charset="-128"/>
                          <a:cs typeface="ＭＳ Ｐゴシック" charset="-128"/>
                        </a:rPr>
                        <a:t>GET, PUT, DELETE, PATCH</a:t>
                      </a:r>
                    </a:p>
                  </a:txBody>
                  <a:tcPr marL="68580" marR="68580" marT="34290" marB="34290"/>
                </a:tc>
                <a:extLst>
                  <a:ext uri="{0D108BD9-81ED-4DB2-BD59-A6C34878D82A}">
                    <a16:rowId xmlns:a16="http://schemas.microsoft.com/office/drawing/2014/main" val="10003"/>
                  </a:ext>
                </a:extLst>
              </a:tr>
              <a:tr h="5400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500" b="1" kern="1200" dirty="0">
                          <a:solidFill>
                            <a:schemeClr val="tx1"/>
                          </a:solidFill>
                          <a:latin typeface="Franklin Gothic Book" charset="0"/>
                          <a:ea typeface="ＭＳ Ｐゴシック" charset="-128"/>
                          <a:cs typeface="ＭＳ Ｐゴシック" charset="-128"/>
                        </a:rPr>
                        <a:t>[base]/[type]/[id]/_history/[vid]</a:t>
                      </a:r>
                    </a:p>
                  </a:txBody>
                  <a:tcPr marL="68580" marR="68580" marT="34290" marB="34290"/>
                </a:tc>
                <a:tc>
                  <a:txBody>
                    <a:bodyPr/>
                    <a:lstStyle/>
                    <a:p>
                      <a:r>
                        <a:rPr kumimoji="0" lang="en-AU" sz="1500" b="1" kern="1200" baseline="0" dirty="0">
                          <a:solidFill>
                            <a:schemeClr val="tx1"/>
                          </a:solidFill>
                          <a:latin typeface="Franklin Gothic Book" charset="0"/>
                          <a:ea typeface="ＭＳ Ｐゴシック" charset="-128"/>
                          <a:cs typeface="ＭＳ Ｐゴシック" charset="-128"/>
                        </a:rPr>
                        <a:t>Past version</a:t>
                      </a:r>
                      <a:endParaRPr kumimoji="0" lang="en-AU" sz="1500" b="1" kern="1200" dirty="0">
                        <a:solidFill>
                          <a:schemeClr val="tx1"/>
                        </a:solidFill>
                        <a:latin typeface="Franklin Gothic Book" charset="0"/>
                        <a:ea typeface="ＭＳ Ｐゴシック" charset="-128"/>
                        <a:cs typeface="ＭＳ Ｐゴシック" charset="-128"/>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200" b="1" kern="1200" dirty="0">
                          <a:solidFill>
                            <a:schemeClr val="tx1"/>
                          </a:solidFill>
                          <a:latin typeface="Franklin Gothic Book" charset="0"/>
                          <a:ea typeface="ＭＳ Ｐゴシック" charset="-128"/>
                          <a:cs typeface="ＭＳ Ｐゴシック" charset="-128"/>
                        </a:rPr>
                        <a:t>http://fhir.com/Patient/23/_history/2</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200" b="1" kern="1200" dirty="0">
                          <a:solidFill>
                            <a:schemeClr val="tx1"/>
                          </a:solidFill>
                          <a:latin typeface="Franklin Gothic Book" charset="0"/>
                          <a:ea typeface="ＭＳ Ｐゴシック" charset="-128"/>
                          <a:cs typeface="ＭＳ Ｐゴシック" charset="-128"/>
                        </a:rPr>
                        <a:t>GET</a:t>
                      </a:r>
                    </a:p>
                  </a:txBody>
                  <a:tcPr marL="68580" marR="68580" marT="34290" marB="34290"/>
                </a:tc>
                <a:extLst>
                  <a:ext uri="{0D108BD9-81ED-4DB2-BD59-A6C34878D82A}">
                    <a16:rowId xmlns:a16="http://schemas.microsoft.com/office/drawing/2014/main" val="2232390786"/>
                  </a:ext>
                </a:extLst>
              </a:tr>
              <a:tr h="540060">
                <a:tc>
                  <a:txBody>
                    <a:bodyPr/>
                    <a:lstStyle/>
                    <a:p>
                      <a:r>
                        <a:rPr kumimoji="0" lang="en-AU" sz="1500" b="1" kern="1200" dirty="0">
                          <a:solidFill>
                            <a:schemeClr val="tx1"/>
                          </a:solidFill>
                          <a:latin typeface="Franklin Gothic Book" charset="0"/>
                          <a:ea typeface="ＭＳ Ｐゴシック" charset="-128"/>
                          <a:cs typeface="ＭＳ Ｐゴシック" charset="-128"/>
                        </a:rPr>
                        <a:t>[base]/([type]/([id]/)?)?$[name]</a:t>
                      </a:r>
                    </a:p>
                  </a:txBody>
                  <a:tcPr marL="68580" marR="68580" marT="34290" marB="34290"/>
                </a:tc>
                <a:tc>
                  <a:txBody>
                    <a:bodyPr/>
                    <a:lstStyle/>
                    <a:p>
                      <a:r>
                        <a:rPr kumimoji="0" lang="en-AU" sz="1500" b="1" kern="1200" dirty="0">
                          <a:solidFill>
                            <a:schemeClr val="tx1"/>
                          </a:solidFill>
                          <a:latin typeface="Franklin Gothic Book" charset="0"/>
                          <a:ea typeface="ＭＳ Ｐゴシック" charset="-128"/>
                          <a:cs typeface="ＭＳ Ｐゴシック" charset="-128"/>
                        </a:rPr>
                        <a:t>Operation (server action)</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200" b="1" kern="1200" dirty="0">
                          <a:solidFill>
                            <a:schemeClr val="tx1"/>
                          </a:solidFill>
                          <a:latin typeface="Franklin Gothic Book" charset="0"/>
                          <a:ea typeface="ＭＳ Ｐゴシック" charset="-128"/>
                          <a:cs typeface="ＭＳ Ｐゴシック" charset="-128"/>
                        </a:rPr>
                        <a:t>http://fhir.com/Patient/23/$everything</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200" b="1" kern="1200" dirty="0">
                          <a:solidFill>
                            <a:schemeClr val="tx1"/>
                          </a:solidFill>
                          <a:latin typeface="Franklin Gothic Book" charset="0"/>
                          <a:ea typeface="ＭＳ Ｐゴシック" charset="-128"/>
                          <a:cs typeface="ＭＳ Ｐゴシック" charset="-128"/>
                        </a:rPr>
                        <a:t>GET,</a:t>
                      </a:r>
                      <a:r>
                        <a:rPr kumimoji="0" lang="en-AU" sz="1200" b="1" kern="1200" baseline="0" dirty="0">
                          <a:solidFill>
                            <a:schemeClr val="tx1"/>
                          </a:solidFill>
                          <a:latin typeface="Franklin Gothic Book" charset="0"/>
                          <a:ea typeface="ＭＳ Ｐゴシック" charset="-128"/>
                          <a:cs typeface="ＭＳ Ｐゴシック" charset="-128"/>
                        </a:rPr>
                        <a:t> </a:t>
                      </a:r>
                      <a:r>
                        <a:rPr kumimoji="0" lang="en-AU" sz="1200" b="1" kern="1200" dirty="0">
                          <a:solidFill>
                            <a:schemeClr val="tx1"/>
                          </a:solidFill>
                          <a:latin typeface="Franklin Gothic Book" charset="0"/>
                          <a:ea typeface="ＭＳ Ｐゴシック" charset="-128"/>
                          <a:cs typeface="ＭＳ Ｐゴシック" charset="-128"/>
                        </a:rPr>
                        <a:t>POST</a:t>
                      </a:r>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00363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58679-7A73-44BD-9B6E-9AD8158A7A39}"/>
              </a:ext>
            </a:extLst>
          </p:cNvPr>
          <p:cNvSpPr>
            <a:spLocks noGrp="1"/>
          </p:cNvSpPr>
          <p:nvPr>
            <p:ph type="title"/>
          </p:nvPr>
        </p:nvSpPr>
        <p:spPr/>
        <p:txBody>
          <a:bodyPr/>
          <a:lstStyle/>
          <a:p>
            <a:r>
              <a:rPr lang="en-CA" dirty="0"/>
              <a:t>Example operations</a:t>
            </a:r>
          </a:p>
        </p:txBody>
      </p:sp>
      <p:sp>
        <p:nvSpPr>
          <p:cNvPr id="3" name="Footer Placeholder 2">
            <a:extLst>
              <a:ext uri="{FF2B5EF4-FFF2-40B4-BE49-F238E27FC236}">
                <a16:creationId xmlns:a16="http://schemas.microsoft.com/office/drawing/2014/main" id="{B3536C44-6EAC-444E-AE1E-8D48E13AEB67}"/>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10325A6C-0827-42A3-B933-0E0D79AE588A}"/>
              </a:ext>
            </a:extLst>
          </p:cNvPr>
          <p:cNvSpPr>
            <a:spLocks noGrp="1"/>
          </p:cNvSpPr>
          <p:nvPr>
            <p:ph type="sldNum" sz="quarter" idx="11"/>
          </p:nvPr>
        </p:nvSpPr>
        <p:spPr/>
        <p:txBody>
          <a:bodyPr/>
          <a:lstStyle/>
          <a:p>
            <a:fld id="{6CACE926-AEF5-4BFE-8BD7-24414108CB7B}" type="slidenum">
              <a:rPr lang="en-US" altLang="en-US" smtClean="0"/>
              <a:pPr/>
              <a:t>12</a:t>
            </a:fld>
            <a:endParaRPr lang="en-US" altLang="en-US" dirty="0"/>
          </a:p>
        </p:txBody>
      </p:sp>
      <p:pic>
        <p:nvPicPr>
          <p:cNvPr id="5" name="Picture 4">
            <a:extLst>
              <a:ext uri="{FF2B5EF4-FFF2-40B4-BE49-F238E27FC236}">
                <a16:creationId xmlns:a16="http://schemas.microsoft.com/office/drawing/2014/main" id="{02AF9393-C3E6-4520-BE50-5BC9A38E42C8}"/>
              </a:ext>
            </a:extLst>
          </p:cNvPr>
          <p:cNvPicPr>
            <a:picLocks noChangeAspect="1"/>
          </p:cNvPicPr>
          <p:nvPr/>
        </p:nvPicPr>
        <p:blipFill>
          <a:blip r:embed="rId2"/>
          <a:stretch>
            <a:fillRect/>
          </a:stretch>
        </p:blipFill>
        <p:spPr>
          <a:xfrm>
            <a:off x="1472974" y="1236457"/>
            <a:ext cx="6231374" cy="3132348"/>
          </a:xfrm>
          <a:prstGeom prst="rect">
            <a:avLst/>
          </a:prstGeom>
        </p:spPr>
      </p:pic>
    </p:spTree>
    <p:extLst>
      <p:ext uri="{BB962C8B-B14F-4D97-AF65-F5344CB8AC3E}">
        <p14:creationId xmlns:p14="http://schemas.microsoft.com/office/powerpoint/2010/main" val="759140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A2851-DB65-48ED-88F5-335B5D6EC5DE}"/>
              </a:ext>
            </a:extLst>
          </p:cNvPr>
          <p:cNvSpPr>
            <a:spLocks noGrp="1"/>
          </p:cNvSpPr>
          <p:nvPr>
            <p:ph type="title"/>
          </p:nvPr>
        </p:nvSpPr>
        <p:spPr/>
        <p:txBody>
          <a:bodyPr/>
          <a:lstStyle/>
          <a:p>
            <a:r>
              <a:rPr lang="en-CA" dirty="0"/>
              <a:t>When to use REST?</a:t>
            </a:r>
          </a:p>
        </p:txBody>
      </p:sp>
      <p:sp>
        <p:nvSpPr>
          <p:cNvPr id="3" name="Text Placeholder 2">
            <a:extLst>
              <a:ext uri="{FF2B5EF4-FFF2-40B4-BE49-F238E27FC236}">
                <a16:creationId xmlns:a16="http://schemas.microsoft.com/office/drawing/2014/main" id="{42EA5CD8-9453-45F1-9CC6-304A46294848}"/>
              </a:ext>
            </a:extLst>
          </p:cNvPr>
          <p:cNvSpPr>
            <a:spLocks noGrp="1"/>
          </p:cNvSpPr>
          <p:nvPr>
            <p:ph type="body" sz="quarter" idx="13"/>
          </p:nvPr>
        </p:nvSpPr>
        <p:spPr/>
        <p:txBody>
          <a:bodyPr/>
          <a:lstStyle/>
          <a:p>
            <a:r>
              <a:rPr lang="en-US" dirty="0"/>
              <a:t>Want low coupling between systems</a:t>
            </a:r>
          </a:p>
          <a:p>
            <a:pPr lvl="1"/>
            <a:r>
              <a:rPr lang="en-US" dirty="0"/>
              <a:t>In theory, very little up-front negotiation required</a:t>
            </a:r>
          </a:p>
          <a:p>
            <a:r>
              <a:rPr lang="en-US" dirty="0"/>
              <a:t>Small, light-weight exchanges</a:t>
            </a:r>
          </a:p>
          <a:p>
            <a:r>
              <a:rPr lang="en-US" dirty="0"/>
              <a:t>Focus is CRUD operations</a:t>
            </a:r>
          </a:p>
          <a:p>
            <a:pPr lvl="1"/>
            <a:r>
              <a:rPr lang="en-US" dirty="0"/>
              <a:t>Also for publish/subscribe</a:t>
            </a:r>
          </a:p>
          <a:p>
            <a:r>
              <a:rPr lang="en-US" dirty="0"/>
              <a:t>Client-driven client-server orchestration</a:t>
            </a:r>
          </a:p>
          <a:p>
            <a:r>
              <a:rPr lang="en-US" dirty="0"/>
              <a:t>Server endpoint has fixed location</a:t>
            </a:r>
          </a:p>
          <a:p>
            <a:r>
              <a:rPr lang="en-US" dirty="0"/>
              <a:t>Well-suited for Mobile, PHR, Registries</a:t>
            </a:r>
          </a:p>
        </p:txBody>
      </p:sp>
      <p:sp>
        <p:nvSpPr>
          <p:cNvPr id="4" name="Footer Placeholder 3">
            <a:extLst>
              <a:ext uri="{FF2B5EF4-FFF2-40B4-BE49-F238E27FC236}">
                <a16:creationId xmlns:a16="http://schemas.microsoft.com/office/drawing/2014/main" id="{8B1F233C-8977-4B0A-9380-C8813F25C30E}"/>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831A1DB7-EA3B-4307-BBB7-87B7CB955DC4}"/>
              </a:ext>
            </a:extLst>
          </p:cNvPr>
          <p:cNvSpPr>
            <a:spLocks noGrp="1"/>
          </p:cNvSpPr>
          <p:nvPr>
            <p:ph type="sldNum" sz="quarter" idx="11"/>
          </p:nvPr>
        </p:nvSpPr>
        <p:spPr/>
        <p:txBody>
          <a:bodyPr/>
          <a:lstStyle/>
          <a:p>
            <a:fld id="{6CACE926-AEF5-4BFE-8BD7-24414108CB7B}" type="slidenum">
              <a:rPr lang="en-US" altLang="en-US" smtClean="0"/>
              <a:pPr/>
              <a:t>13</a:t>
            </a:fld>
            <a:endParaRPr lang="en-US" altLang="en-US" dirty="0"/>
          </a:p>
        </p:txBody>
      </p:sp>
      <p:graphicFrame>
        <p:nvGraphicFramePr>
          <p:cNvPr id="7" name="Diagram 6">
            <a:extLst>
              <a:ext uri="{FF2B5EF4-FFF2-40B4-BE49-F238E27FC236}">
                <a16:creationId xmlns:a16="http://schemas.microsoft.com/office/drawing/2014/main" id="{75649B4E-8584-429D-94DF-4B9189276553}"/>
              </a:ext>
            </a:extLst>
          </p:cNvPr>
          <p:cNvGraphicFramePr/>
          <p:nvPr>
            <p:extLst>
              <p:ext uri="{D42A27DB-BD31-4B8C-83A1-F6EECF244321}">
                <p14:modId xmlns:p14="http://schemas.microsoft.com/office/powerpoint/2010/main" val="305668928"/>
              </p:ext>
            </p:extLst>
          </p:nvPr>
        </p:nvGraphicFramePr>
        <p:xfrm>
          <a:off x="7175185" y="1913617"/>
          <a:ext cx="1331640" cy="11577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2293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2F921-649F-45B7-A395-B172972A0F44}"/>
              </a:ext>
            </a:extLst>
          </p:cNvPr>
          <p:cNvSpPr>
            <a:spLocks noGrp="1"/>
          </p:cNvSpPr>
          <p:nvPr>
            <p:ph type="title"/>
          </p:nvPr>
        </p:nvSpPr>
        <p:spPr/>
        <p:txBody>
          <a:bodyPr/>
          <a:lstStyle/>
          <a:p>
            <a:r>
              <a:rPr lang="en-CA" dirty="0"/>
              <a:t>When to avoid REST?</a:t>
            </a:r>
          </a:p>
        </p:txBody>
      </p:sp>
      <p:sp>
        <p:nvSpPr>
          <p:cNvPr id="3" name="Text Placeholder 2">
            <a:extLst>
              <a:ext uri="{FF2B5EF4-FFF2-40B4-BE49-F238E27FC236}">
                <a16:creationId xmlns:a16="http://schemas.microsoft.com/office/drawing/2014/main" id="{C4596430-95BB-4ED8-AF3F-D7F57D43B903}"/>
              </a:ext>
            </a:extLst>
          </p:cNvPr>
          <p:cNvSpPr>
            <a:spLocks noGrp="1"/>
          </p:cNvSpPr>
          <p:nvPr>
            <p:ph type="body" sz="quarter" idx="13"/>
          </p:nvPr>
        </p:nvSpPr>
        <p:spPr/>
        <p:txBody>
          <a:bodyPr/>
          <a:lstStyle/>
          <a:p>
            <a:r>
              <a:rPr lang="en-US" dirty="0"/>
              <a:t>Complex or server-driven orchestration</a:t>
            </a:r>
          </a:p>
          <a:p>
            <a:pPr lvl="1"/>
            <a:r>
              <a:rPr lang="en-US" dirty="0"/>
              <a:t>Order of operations matters (e.g. complex decision support)</a:t>
            </a:r>
          </a:p>
          <a:p>
            <a:r>
              <a:rPr lang="en-US" dirty="0"/>
              <a:t>Unit of work != resource</a:t>
            </a:r>
          </a:p>
          <a:p>
            <a:pPr lvl="1"/>
            <a:r>
              <a:rPr lang="en-US" dirty="0"/>
              <a:t>“Transaction” may be an option</a:t>
            </a:r>
          </a:p>
          <a:p>
            <a:r>
              <a:rPr lang="en-US" dirty="0"/>
              <a:t>No natural “server” or no fixed network location</a:t>
            </a:r>
          </a:p>
          <a:p>
            <a:r>
              <a:rPr lang="en-US" dirty="0"/>
              <a:t>Lack of trust in the client for contextual audit, etc.</a:t>
            </a:r>
          </a:p>
        </p:txBody>
      </p:sp>
      <p:sp>
        <p:nvSpPr>
          <p:cNvPr id="4" name="Footer Placeholder 3">
            <a:extLst>
              <a:ext uri="{FF2B5EF4-FFF2-40B4-BE49-F238E27FC236}">
                <a16:creationId xmlns:a16="http://schemas.microsoft.com/office/drawing/2014/main" id="{479CA75F-CFEC-4BB0-8939-C3DCA9980C3E}"/>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0BA3BB62-A567-4CBB-84C8-424F87856B51}"/>
              </a:ext>
            </a:extLst>
          </p:cNvPr>
          <p:cNvSpPr>
            <a:spLocks noGrp="1"/>
          </p:cNvSpPr>
          <p:nvPr>
            <p:ph type="sldNum" sz="quarter" idx="11"/>
          </p:nvPr>
        </p:nvSpPr>
        <p:spPr/>
        <p:txBody>
          <a:bodyPr/>
          <a:lstStyle/>
          <a:p>
            <a:fld id="{6CACE926-AEF5-4BFE-8BD7-24414108CB7B}" type="slidenum">
              <a:rPr lang="en-US" altLang="en-US" smtClean="0"/>
              <a:pPr/>
              <a:t>14</a:t>
            </a:fld>
            <a:endParaRPr lang="en-US" altLang="en-US" dirty="0"/>
          </a:p>
        </p:txBody>
      </p:sp>
      <p:graphicFrame>
        <p:nvGraphicFramePr>
          <p:cNvPr id="6" name="Diagram 5">
            <a:extLst>
              <a:ext uri="{FF2B5EF4-FFF2-40B4-BE49-F238E27FC236}">
                <a16:creationId xmlns:a16="http://schemas.microsoft.com/office/drawing/2014/main" id="{B313E212-82A6-4976-856E-D057A9DA421F}"/>
              </a:ext>
            </a:extLst>
          </p:cNvPr>
          <p:cNvGraphicFramePr/>
          <p:nvPr>
            <p:extLst>
              <p:ext uri="{D42A27DB-BD31-4B8C-83A1-F6EECF244321}">
                <p14:modId xmlns:p14="http://schemas.microsoft.com/office/powerpoint/2010/main" val="3082092193"/>
              </p:ext>
            </p:extLst>
          </p:nvPr>
        </p:nvGraphicFramePr>
        <p:xfrm>
          <a:off x="7175185" y="1913617"/>
          <a:ext cx="1331640" cy="11577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7188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81CB2-AEE3-402F-B292-ED48EEDB5F52}"/>
              </a:ext>
            </a:extLst>
          </p:cNvPr>
          <p:cNvSpPr>
            <a:spLocks noGrp="1"/>
          </p:cNvSpPr>
          <p:nvPr>
            <p:ph type="title"/>
          </p:nvPr>
        </p:nvSpPr>
        <p:spPr/>
        <p:txBody>
          <a:bodyPr/>
          <a:lstStyle/>
          <a:p>
            <a:r>
              <a:rPr lang="en-CA" dirty="0"/>
              <a:t>Documents</a:t>
            </a:r>
          </a:p>
        </p:txBody>
      </p:sp>
      <p:sp>
        <p:nvSpPr>
          <p:cNvPr id="3" name="Text Placeholder 2">
            <a:extLst>
              <a:ext uri="{FF2B5EF4-FFF2-40B4-BE49-F238E27FC236}">
                <a16:creationId xmlns:a16="http://schemas.microsoft.com/office/drawing/2014/main" id="{3DC80617-8B81-4968-9343-6034C1FC560C}"/>
              </a:ext>
            </a:extLst>
          </p:cNvPr>
          <p:cNvSpPr>
            <a:spLocks noGrp="1"/>
          </p:cNvSpPr>
          <p:nvPr>
            <p:ph type="body" sz="quarter" idx="13"/>
          </p:nvPr>
        </p:nvSpPr>
        <p:spPr/>
        <p:txBody>
          <a:bodyPr/>
          <a:lstStyle/>
          <a:p>
            <a:r>
              <a:rPr lang="en-US" dirty="0"/>
              <a:t>Similar to CDA</a:t>
            </a:r>
          </a:p>
          <a:p>
            <a:r>
              <a:rPr lang="en-US" dirty="0"/>
              <a:t>Collection of resources bound together</a:t>
            </a:r>
          </a:p>
          <a:p>
            <a:pPr lvl="1"/>
            <a:r>
              <a:rPr lang="en-US" dirty="0"/>
              <a:t>Root is a “Composition” resource</a:t>
            </a:r>
          </a:p>
          <a:p>
            <a:pPr lvl="1"/>
            <a:r>
              <a:rPr lang="en-US" dirty="0"/>
              <a:t>Just like CDA header</a:t>
            </a:r>
          </a:p>
          <a:p>
            <a:r>
              <a:rPr lang="en-US" dirty="0"/>
              <a:t>Sent as a Bundle resource</a:t>
            </a:r>
          </a:p>
          <a:p>
            <a:r>
              <a:rPr lang="en-US" dirty="0"/>
              <a:t>One context</a:t>
            </a:r>
          </a:p>
          <a:p>
            <a:r>
              <a:rPr lang="en-US" dirty="0"/>
              <a:t>Can be signed, authenticated, etc.</a:t>
            </a:r>
            <a:endParaRPr lang="en-CA" dirty="0"/>
          </a:p>
        </p:txBody>
      </p:sp>
      <p:sp>
        <p:nvSpPr>
          <p:cNvPr id="4" name="Footer Placeholder 3">
            <a:extLst>
              <a:ext uri="{FF2B5EF4-FFF2-40B4-BE49-F238E27FC236}">
                <a16:creationId xmlns:a16="http://schemas.microsoft.com/office/drawing/2014/main" id="{24CDBD80-A60A-4C85-BE92-6D50D73BDB8E}"/>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3DCFF59D-5E4C-4308-8CD1-B97FA9D1A44A}"/>
              </a:ext>
            </a:extLst>
          </p:cNvPr>
          <p:cNvSpPr>
            <a:spLocks noGrp="1"/>
          </p:cNvSpPr>
          <p:nvPr>
            <p:ph type="sldNum" sz="quarter" idx="11"/>
          </p:nvPr>
        </p:nvSpPr>
        <p:spPr/>
        <p:txBody>
          <a:bodyPr/>
          <a:lstStyle/>
          <a:p>
            <a:fld id="{6CACE926-AEF5-4BFE-8BD7-24414108CB7B}" type="slidenum">
              <a:rPr lang="en-US" altLang="en-US" smtClean="0"/>
              <a:pPr/>
              <a:t>15</a:t>
            </a:fld>
            <a:endParaRPr lang="en-US" altLang="en-US" dirty="0"/>
          </a:p>
        </p:txBody>
      </p:sp>
      <p:graphicFrame>
        <p:nvGraphicFramePr>
          <p:cNvPr id="6" name="Diagram 5">
            <a:extLst>
              <a:ext uri="{FF2B5EF4-FFF2-40B4-BE49-F238E27FC236}">
                <a16:creationId xmlns:a16="http://schemas.microsoft.com/office/drawing/2014/main" id="{7C19FCCB-9ABC-4D44-A111-6F0FB5E2464C}"/>
              </a:ext>
            </a:extLst>
          </p:cNvPr>
          <p:cNvGraphicFramePr/>
          <p:nvPr>
            <p:extLst>
              <p:ext uri="{D42A27DB-BD31-4B8C-83A1-F6EECF244321}">
                <p14:modId xmlns:p14="http://schemas.microsoft.com/office/powerpoint/2010/main" val="3082813075"/>
              </p:ext>
            </p:extLst>
          </p:nvPr>
        </p:nvGraphicFramePr>
        <p:xfrm>
          <a:off x="6555992" y="627453"/>
          <a:ext cx="1973646" cy="16132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8253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0D24A-B047-4324-96B5-2307475F7F86}"/>
              </a:ext>
            </a:extLst>
          </p:cNvPr>
          <p:cNvSpPr>
            <a:spLocks noGrp="1"/>
          </p:cNvSpPr>
          <p:nvPr>
            <p:ph type="title"/>
          </p:nvPr>
        </p:nvSpPr>
        <p:spPr/>
        <p:txBody>
          <a:bodyPr/>
          <a:lstStyle/>
          <a:p>
            <a:r>
              <a:rPr lang="en-CA" dirty="0"/>
              <a:t>Documents – are bundles</a:t>
            </a:r>
          </a:p>
        </p:txBody>
      </p:sp>
      <p:sp>
        <p:nvSpPr>
          <p:cNvPr id="3" name="Footer Placeholder 2">
            <a:extLst>
              <a:ext uri="{FF2B5EF4-FFF2-40B4-BE49-F238E27FC236}">
                <a16:creationId xmlns:a16="http://schemas.microsoft.com/office/drawing/2014/main" id="{FD5EC1A7-C1ED-4BF9-A9EE-CE298C17B852}"/>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2648B9AE-1443-42EA-947C-5360D7014A64}"/>
              </a:ext>
            </a:extLst>
          </p:cNvPr>
          <p:cNvSpPr>
            <a:spLocks noGrp="1"/>
          </p:cNvSpPr>
          <p:nvPr>
            <p:ph type="sldNum" sz="quarter" idx="11"/>
          </p:nvPr>
        </p:nvSpPr>
        <p:spPr/>
        <p:txBody>
          <a:bodyPr/>
          <a:lstStyle/>
          <a:p>
            <a:fld id="{6CACE926-AEF5-4BFE-8BD7-24414108CB7B}" type="slidenum">
              <a:rPr lang="en-US" altLang="en-US" smtClean="0"/>
              <a:pPr/>
              <a:t>16</a:t>
            </a:fld>
            <a:endParaRPr lang="en-US" altLang="en-US" dirty="0"/>
          </a:p>
        </p:txBody>
      </p:sp>
      <p:grpSp>
        <p:nvGrpSpPr>
          <p:cNvPr id="5" name="Group 4">
            <a:extLst>
              <a:ext uri="{FF2B5EF4-FFF2-40B4-BE49-F238E27FC236}">
                <a16:creationId xmlns:a16="http://schemas.microsoft.com/office/drawing/2014/main" id="{A8F31083-3C4C-421C-8348-A0FD456C25C4}"/>
              </a:ext>
            </a:extLst>
          </p:cNvPr>
          <p:cNvGrpSpPr/>
          <p:nvPr/>
        </p:nvGrpSpPr>
        <p:grpSpPr>
          <a:xfrm>
            <a:off x="1714500" y="1048727"/>
            <a:ext cx="5538888" cy="3693319"/>
            <a:chOff x="1714500" y="1275607"/>
            <a:chExt cx="5538888" cy="3693319"/>
          </a:xfrm>
        </p:grpSpPr>
        <p:sp>
          <p:nvSpPr>
            <p:cNvPr id="6" name="AutoShape 7">
              <a:extLst>
                <a:ext uri="{FF2B5EF4-FFF2-40B4-BE49-F238E27FC236}">
                  <a16:creationId xmlns:a16="http://schemas.microsoft.com/office/drawing/2014/main" id="{E1A38A4F-C460-49A1-B3F2-5BB37E194932}"/>
                </a:ext>
              </a:extLst>
            </p:cNvPr>
            <p:cNvSpPr>
              <a:spLocks/>
            </p:cNvSpPr>
            <p:nvPr/>
          </p:nvSpPr>
          <p:spPr bwMode="auto">
            <a:xfrm>
              <a:off x="2208355" y="2508647"/>
              <a:ext cx="1944291" cy="486966"/>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ctr" anchorCtr="0"/>
            <a:lstStyle/>
            <a:p>
              <a:r>
                <a:rPr lang="en-US" dirty="0">
                  <a:latin typeface="Calibri" charset="0"/>
                  <a:ea typeface="ＭＳ Ｐゴシック" charset="0"/>
                  <a:cs typeface="Calibri" charset="0"/>
                  <a:sym typeface="Calibri" charset="0"/>
                </a:rPr>
                <a:t>Observation Resource</a:t>
              </a:r>
            </a:p>
          </p:txBody>
        </p:sp>
        <p:sp>
          <p:nvSpPr>
            <p:cNvPr id="7" name="TextBox 6">
              <a:extLst>
                <a:ext uri="{FF2B5EF4-FFF2-40B4-BE49-F238E27FC236}">
                  <a16:creationId xmlns:a16="http://schemas.microsoft.com/office/drawing/2014/main" id="{07822BEE-BE70-4C68-AE33-3D1D16C9A5C9}"/>
                </a:ext>
              </a:extLst>
            </p:cNvPr>
            <p:cNvSpPr txBox="1"/>
            <p:nvPr/>
          </p:nvSpPr>
          <p:spPr>
            <a:xfrm>
              <a:off x="1714500" y="1275607"/>
              <a:ext cx="2628900" cy="975122"/>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350" dirty="0">
                  <a:effectLst/>
                </a:rPr>
                <a:t>Composition Resource</a:t>
              </a:r>
            </a:p>
          </p:txBody>
        </p:sp>
        <p:sp>
          <p:nvSpPr>
            <p:cNvPr id="8" name="TextBox 7">
              <a:extLst>
                <a:ext uri="{FF2B5EF4-FFF2-40B4-BE49-F238E27FC236}">
                  <a16:creationId xmlns:a16="http://schemas.microsoft.com/office/drawing/2014/main" id="{2A988ED4-43BD-40AC-A292-915EB17E8C1D}"/>
                </a:ext>
              </a:extLst>
            </p:cNvPr>
            <p:cNvSpPr txBox="1"/>
            <p:nvPr/>
          </p:nvSpPr>
          <p:spPr>
            <a:xfrm>
              <a:off x="1776822" y="1989704"/>
              <a:ext cx="742950" cy="204005"/>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350" dirty="0"/>
                <a:t>Section</a:t>
              </a:r>
            </a:p>
          </p:txBody>
        </p:sp>
        <p:sp>
          <p:nvSpPr>
            <p:cNvPr id="9" name="AutoShape 7">
              <a:extLst>
                <a:ext uri="{FF2B5EF4-FFF2-40B4-BE49-F238E27FC236}">
                  <a16:creationId xmlns:a16="http://schemas.microsoft.com/office/drawing/2014/main" id="{F992148C-1EAA-4817-84CC-93BD2FBFACBD}"/>
                </a:ext>
              </a:extLst>
            </p:cNvPr>
            <p:cNvSpPr>
              <a:spLocks/>
            </p:cNvSpPr>
            <p:nvPr/>
          </p:nvSpPr>
          <p:spPr bwMode="auto">
            <a:xfrm>
              <a:off x="2209546" y="3074789"/>
              <a:ext cx="1944291" cy="486966"/>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ctr" anchorCtr="0"/>
            <a:lstStyle/>
            <a:p>
              <a:r>
                <a:rPr lang="en-US" dirty="0">
                  <a:latin typeface="Calibri" charset="0"/>
                  <a:ea typeface="ＭＳ Ｐゴシック" charset="0"/>
                  <a:cs typeface="Calibri" charset="0"/>
                  <a:sym typeface="Calibri" charset="0"/>
                </a:rPr>
                <a:t>Device Resource</a:t>
              </a:r>
            </a:p>
          </p:txBody>
        </p:sp>
        <p:sp>
          <p:nvSpPr>
            <p:cNvPr id="10" name="AutoShape 7">
              <a:extLst>
                <a:ext uri="{FF2B5EF4-FFF2-40B4-BE49-F238E27FC236}">
                  <a16:creationId xmlns:a16="http://schemas.microsoft.com/office/drawing/2014/main" id="{BF2F5064-16D2-4A62-BF54-4985534BD11F}"/>
                </a:ext>
              </a:extLst>
            </p:cNvPr>
            <p:cNvSpPr>
              <a:spLocks/>
            </p:cNvSpPr>
            <p:nvPr/>
          </p:nvSpPr>
          <p:spPr bwMode="auto">
            <a:xfrm>
              <a:off x="2227659" y="4256484"/>
              <a:ext cx="1944291" cy="486966"/>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ctr" anchorCtr="0"/>
            <a:lstStyle/>
            <a:p>
              <a:r>
                <a:rPr lang="en-US" dirty="0">
                  <a:latin typeface="Calibri" charset="0"/>
                  <a:ea typeface="ＭＳ Ｐゴシック" charset="0"/>
                  <a:cs typeface="Calibri" charset="0"/>
                  <a:sym typeface="Calibri" charset="0"/>
                </a:rPr>
                <a:t>Condition Resource</a:t>
              </a:r>
            </a:p>
          </p:txBody>
        </p:sp>
        <p:sp>
          <p:nvSpPr>
            <p:cNvPr id="11" name="AutoShape 7">
              <a:extLst>
                <a:ext uri="{FF2B5EF4-FFF2-40B4-BE49-F238E27FC236}">
                  <a16:creationId xmlns:a16="http://schemas.microsoft.com/office/drawing/2014/main" id="{59D6B58D-B81A-4B2E-A809-53F62A21A52A}"/>
                </a:ext>
              </a:extLst>
            </p:cNvPr>
            <p:cNvSpPr>
              <a:spLocks/>
            </p:cNvSpPr>
            <p:nvPr/>
          </p:nvSpPr>
          <p:spPr bwMode="auto">
            <a:xfrm>
              <a:off x="2227659" y="3657600"/>
              <a:ext cx="1944291" cy="486966"/>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ctr" anchorCtr="0"/>
            <a:lstStyle/>
            <a:p>
              <a:r>
                <a:rPr lang="en-US" dirty="0">
                  <a:latin typeface="Calibri" charset="0"/>
                  <a:ea typeface="ＭＳ Ｐゴシック" charset="0"/>
                  <a:cs typeface="Calibri" charset="0"/>
                  <a:sym typeface="Calibri" charset="0"/>
                </a:rPr>
                <a:t>List Resource</a:t>
              </a:r>
            </a:p>
          </p:txBody>
        </p:sp>
        <p:sp>
          <p:nvSpPr>
            <p:cNvPr id="12" name="AutoShape 16">
              <a:extLst>
                <a:ext uri="{FF2B5EF4-FFF2-40B4-BE49-F238E27FC236}">
                  <a16:creationId xmlns:a16="http://schemas.microsoft.com/office/drawing/2014/main" id="{28E8849E-CBAF-4364-AFE9-101FD63BCE40}"/>
                </a:ext>
              </a:extLst>
            </p:cNvPr>
            <p:cNvSpPr>
              <a:spLocks/>
            </p:cNvSpPr>
            <p:nvPr/>
          </p:nvSpPr>
          <p:spPr bwMode="auto">
            <a:xfrm rot="16200000" flipH="1">
              <a:off x="1235774" y="2901033"/>
              <a:ext cx="1707375" cy="292725"/>
            </a:xfrm>
            <a:custGeom>
              <a:avLst/>
              <a:gdLst/>
              <a:ahLst/>
              <a:cxnLst/>
              <a:rect l="0" t="0" r="r" b="b"/>
              <a:pathLst>
                <a:path w="21600" h="21600">
                  <a:moveTo>
                    <a:pt x="0" y="0"/>
                  </a:moveTo>
                  <a:lnTo>
                    <a:pt x="21600" y="0"/>
                  </a:lnTo>
                  <a:lnTo>
                    <a:pt x="21600" y="21600"/>
                  </a:lnTo>
                </a:path>
              </a:pathLst>
            </a:cu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pPr>
                <a:defRPr/>
              </a:pPr>
              <a:endParaRPr lang="en-US"/>
            </a:p>
          </p:txBody>
        </p:sp>
        <p:sp>
          <p:nvSpPr>
            <p:cNvPr id="13" name="TextBox 12">
              <a:extLst>
                <a:ext uri="{FF2B5EF4-FFF2-40B4-BE49-F238E27FC236}">
                  <a16:creationId xmlns:a16="http://schemas.microsoft.com/office/drawing/2014/main" id="{62081F96-1B60-445C-BD5A-D0816A2CD023}"/>
                </a:ext>
              </a:extLst>
            </p:cNvPr>
            <p:cNvSpPr txBox="1"/>
            <p:nvPr/>
          </p:nvSpPr>
          <p:spPr>
            <a:xfrm>
              <a:off x="4972051" y="1275607"/>
              <a:ext cx="1801134" cy="3693319"/>
            </a:xfrm>
            <a:prstGeom prst="rect">
              <a:avLst/>
            </a:prstGeom>
            <a:noFill/>
          </p:spPr>
          <p:txBody>
            <a:bodyPr wrap="none" rtlCol="0">
              <a:spAutoFit/>
            </a:bodyPr>
            <a:lstStyle/>
            <a:p>
              <a:pPr>
                <a:tabLst>
                  <a:tab pos="134541" algn="l"/>
                  <a:tab pos="269081" algn="l"/>
                  <a:tab pos="403622" algn="l"/>
                  <a:tab pos="539354" algn="l"/>
                </a:tabLst>
              </a:pPr>
              <a:r>
                <a:rPr lang="en-US" sz="1200" dirty="0"/>
                <a:t>&lt;Bundle&gt;</a:t>
              </a:r>
            </a:p>
            <a:p>
              <a:pPr>
                <a:tabLst>
                  <a:tab pos="134541" algn="l"/>
                  <a:tab pos="269081" algn="l"/>
                  <a:tab pos="403622" algn="l"/>
                  <a:tab pos="539354" algn="l"/>
                </a:tabLst>
              </a:pPr>
              <a:r>
                <a:rPr lang="en-US" sz="750" dirty="0"/>
                <a:t>	&lt;entry&gt;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1200" dirty="0"/>
                <a:t>			&lt;</a:t>
              </a:r>
              <a:r>
                <a:rPr lang="en-US" sz="1200" b="1" dirty="0"/>
                <a:t>Composition</a:t>
              </a:r>
              <a:r>
                <a:rPr lang="en-US" sz="1200" dirty="0"/>
                <a:t> /&gt;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750" dirty="0"/>
                <a:t>	&lt;/entry&gt; </a:t>
              </a:r>
            </a:p>
            <a:p>
              <a:pPr>
                <a:tabLst>
                  <a:tab pos="134541" algn="l"/>
                  <a:tab pos="269081" algn="l"/>
                  <a:tab pos="403622" algn="l"/>
                  <a:tab pos="539354" algn="l"/>
                </a:tabLst>
              </a:pPr>
              <a:r>
                <a:rPr lang="en-US" sz="750" dirty="0"/>
                <a:t>	&lt;entry&gt;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1200" dirty="0"/>
                <a:t>			&lt;Observation /&gt;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750" dirty="0"/>
                <a:t>	&lt;/entry&gt;</a:t>
              </a:r>
            </a:p>
            <a:p>
              <a:pPr>
                <a:tabLst>
                  <a:tab pos="134541" algn="l"/>
                  <a:tab pos="269081" algn="l"/>
                  <a:tab pos="403622" algn="l"/>
                  <a:tab pos="539354" algn="l"/>
                </a:tabLst>
              </a:pPr>
              <a:r>
                <a:rPr lang="en-US" sz="750" dirty="0"/>
                <a:t>	&lt;entry&gt;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1200" dirty="0"/>
                <a:t>			&lt;Device /&gt;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750" dirty="0"/>
                <a:t>	&lt;/entry&gt;</a:t>
              </a:r>
            </a:p>
            <a:p>
              <a:pPr>
                <a:tabLst>
                  <a:tab pos="134541" algn="l"/>
                  <a:tab pos="269081" algn="l"/>
                  <a:tab pos="403622" algn="l"/>
                  <a:tab pos="539354" algn="l"/>
                </a:tabLst>
              </a:pPr>
              <a:r>
                <a:rPr lang="en-US" sz="750" dirty="0"/>
                <a:t>	&lt;entry&gt;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1200" dirty="0"/>
                <a:t>			&lt;List/&gt;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750" dirty="0"/>
                <a:t>	&lt;/entry&gt;</a:t>
              </a:r>
            </a:p>
            <a:p>
              <a:pPr>
                <a:tabLst>
                  <a:tab pos="134541" algn="l"/>
                  <a:tab pos="269081" algn="l"/>
                  <a:tab pos="403622" algn="l"/>
                  <a:tab pos="539354" algn="l"/>
                </a:tabLst>
              </a:pPr>
              <a:r>
                <a:rPr lang="en-US" sz="750" dirty="0"/>
                <a:t>	&lt;entry&gt;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1200" dirty="0"/>
                <a:t>			&lt;Condition/&gt;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750" dirty="0"/>
                <a:t>	&lt;/entry&gt;</a:t>
              </a:r>
            </a:p>
            <a:p>
              <a:pPr>
                <a:tabLst>
                  <a:tab pos="134541" algn="l"/>
                  <a:tab pos="269081" algn="l"/>
                  <a:tab pos="403622" algn="l"/>
                  <a:tab pos="539354" algn="l"/>
                </a:tabLst>
              </a:pPr>
              <a:r>
                <a:rPr lang="en-US" sz="1200" dirty="0"/>
                <a:t>&lt;/Bundle&gt;</a:t>
              </a:r>
            </a:p>
          </p:txBody>
        </p:sp>
        <p:sp>
          <p:nvSpPr>
            <p:cNvPr id="14" name="Freeform 38">
              <a:extLst>
                <a:ext uri="{FF2B5EF4-FFF2-40B4-BE49-F238E27FC236}">
                  <a16:creationId xmlns:a16="http://schemas.microsoft.com/office/drawing/2014/main" id="{1427C30E-7E4B-4455-B4A0-4C579812A9C3}"/>
                </a:ext>
              </a:extLst>
            </p:cNvPr>
            <p:cNvSpPr/>
            <p:nvPr/>
          </p:nvSpPr>
          <p:spPr bwMode="auto">
            <a:xfrm rot="648904">
              <a:off x="6581051" y="1862198"/>
              <a:ext cx="144171" cy="595993"/>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68580" tIns="34290" rIns="68580" bIns="34290" numCol="1" rtlCol="0" anchor="t" anchorCtr="0" compatLnSpc="1">
              <a:prstTxWarp prst="textNoShape">
                <a:avLst/>
              </a:prstTxWarp>
            </a:bodyPr>
            <a:lstStyle/>
            <a:p>
              <a:endParaRPr lang="en-US">
                <a:latin typeface="Arial" charset="0"/>
              </a:endParaRPr>
            </a:p>
          </p:txBody>
        </p:sp>
        <p:sp>
          <p:nvSpPr>
            <p:cNvPr id="15" name="Freeform 40">
              <a:extLst>
                <a:ext uri="{FF2B5EF4-FFF2-40B4-BE49-F238E27FC236}">
                  <a16:creationId xmlns:a16="http://schemas.microsoft.com/office/drawing/2014/main" id="{1C818FE9-03F9-4020-A67A-E80D64E3DADA}"/>
                </a:ext>
              </a:extLst>
            </p:cNvPr>
            <p:cNvSpPr/>
            <p:nvPr/>
          </p:nvSpPr>
          <p:spPr bwMode="auto">
            <a:xfrm rot="658787">
              <a:off x="6342493" y="1885011"/>
              <a:ext cx="910895" cy="1901326"/>
            </a:xfrm>
            <a:custGeom>
              <a:avLst/>
              <a:gdLst>
                <a:gd name="connsiteX0" fmla="*/ 391886 w 1691641"/>
                <a:gd name="connsiteY0" fmla="*/ 0 h 2449286"/>
                <a:gd name="connsiteX1" fmla="*/ 1687286 w 1691641"/>
                <a:gd name="connsiteY1" fmla="*/ 1153886 h 2449286"/>
                <a:gd name="connsiteX2" fmla="*/ 0 w 1691641"/>
                <a:gd name="connsiteY2" fmla="*/ 2449286 h 2449286"/>
              </a:gdLst>
              <a:ahLst/>
              <a:cxnLst>
                <a:cxn ang="0">
                  <a:pos x="connsiteX0" y="connsiteY0"/>
                </a:cxn>
                <a:cxn ang="0">
                  <a:pos x="connsiteX1" y="connsiteY1"/>
                </a:cxn>
                <a:cxn ang="0">
                  <a:pos x="connsiteX2" y="connsiteY2"/>
                </a:cxn>
              </a:cxnLst>
              <a:rect l="l" t="t" r="r" b="b"/>
              <a:pathLst>
                <a:path w="1691641" h="2449286">
                  <a:moveTo>
                    <a:pt x="391886" y="0"/>
                  </a:moveTo>
                  <a:cubicBezTo>
                    <a:pt x="1072243" y="372836"/>
                    <a:pt x="1752600" y="745672"/>
                    <a:pt x="1687286" y="1153886"/>
                  </a:cubicBezTo>
                  <a:cubicBezTo>
                    <a:pt x="1621972" y="1562100"/>
                    <a:pt x="266700" y="2237015"/>
                    <a:pt x="0" y="2449286"/>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68580" tIns="34290" rIns="68580" bIns="34290" numCol="1" rtlCol="0" anchor="t" anchorCtr="0" compatLnSpc="1">
              <a:prstTxWarp prst="textNoShape">
                <a:avLst/>
              </a:prstTxWarp>
            </a:bodyPr>
            <a:lstStyle/>
            <a:p>
              <a:endParaRPr lang="en-US">
                <a:latin typeface="Arial" charset="0"/>
              </a:endParaRPr>
            </a:p>
          </p:txBody>
        </p:sp>
        <p:cxnSp>
          <p:nvCxnSpPr>
            <p:cNvPr id="16" name="Straight Arrow Connector 15">
              <a:extLst>
                <a:ext uri="{FF2B5EF4-FFF2-40B4-BE49-F238E27FC236}">
                  <a16:creationId xmlns:a16="http://schemas.microsoft.com/office/drawing/2014/main" id="{BA704799-2AD9-49B1-92FA-B34C9399CA30}"/>
                </a:ext>
              </a:extLst>
            </p:cNvPr>
            <p:cNvCxnSpPr/>
            <p:nvPr/>
          </p:nvCxnSpPr>
          <p:spPr bwMode="auto">
            <a:xfrm>
              <a:off x="3005826" y="2184797"/>
              <a:ext cx="0" cy="323850"/>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17" name="Straight Arrow Connector 16">
              <a:extLst>
                <a:ext uri="{FF2B5EF4-FFF2-40B4-BE49-F238E27FC236}">
                  <a16:creationId xmlns:a16="http://schemas.microsoft.com/office/drawing/2014/main" id="{8EA057C1-977F-4888-A47E-1F5180191E2F}"/>
                </a:ext>
              </a:extLst>
            </p:cNvPr>
            <p:cNvCxnSpPr/>
            <p:nvPr/>
          </p:nvCxnSpPr>
          <p:spPr bwMode="auto">
            <a:xfrm>
              <a:off x="2514600" y="2914651"/>
              <a:ext cx="0" cy="248329"/>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18" name="Freeform 44">
              <a:extLst>
                <a:ext uri="{FF2B5EF4-FFF2-40B4-BE49-F238E27FC236}">
                  <a16:creationId xmlns:a16="http://schemas.microsoft.com/office/drawing/2014/main" id="{8B32B5E6-C1A6-4695-88D7-E8FE62332F9C}"/>
                </a:ext>
              </a:extLst>
            </p:cNvPr>
            <p:cNvSpPr/>
            <p:nvPr/>
          </p:nvSpPr>
          <p:spPr bwMode="auto">
            <a:xfrm rot="17992763">
              <a:off x="5939149" y="3707698"/>
              <a:ext cx="388589" cy="637817"/>
            </a:xfrm>
            <a:custGeom>
              <a:avLst/>
              <a:gdLst>
                <a:gd name="connsiteX0" fmla="*/ 446314 w 515556"/>
                <a:gd name="connsiteY0" fmla="*/ 0 h 816429"/>
                <a:gd name="connsiteX1" fmla="*/ 478971 w 515556"/>
                <a:gd name="connsiteY1" fmla="*/ 598715 h 816429"/>
                <a:gd name="connsiteX2" fmla="*/ 0 w 515556"/>
                <a:gd name="connsiteY2" fmla="*/ 816429 h 816429"/>
              </a:gdLst>
              <a:ahLst/>
              <a:cxnLst>
                <a:cxn ang="0">
                  <a:pos x="connsiteX0" y="connsiteY0"/>
                </a:cxn>
                <a:cxn ang="0">
                  <a:pos x="connsiteX1" y="connsiteY1"/>
                </a:cxn>
                <a:cxn ang="0">
                  <a:pos x="connsiteX2" y="connsiteY2"/>
                </a:cxn>
              </a:cxnLst>
              <a:rect l="l" t="t" r="r" b="b"/>
              <a:pathLst>
                <a:path w="515556" h="816429">
                  <a:moveTo>
                    <a:pt x="446314" y="0"/>
                  </a:moveTo>
                  <a:cubicBezTo>
                    <a:pt x="499835" y="231321"/>
                    <a:pt x="553357" y="462643"/>
                    <a:pt x="478971" y="598715"/>
                  </a:cubicBezTo>
                  <a:cubicBezTo>
                    <a:pt x="404585" y="734787"/>
                    <a:pt x="52614" y="792843"/>
                    <a:pt x="0" y="816429"/>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68580" tIns="34290" rIns="68580" bIns="34290" numCol="1" rtlCol="0" anchor="t" anchorCtr="0" compatLnSpc="1">
              <a:prstTxWarp prst="textNoShape">
                <a:avLst/>
              </a:prstTxWarp>
            </a:bodyPr>
            <a:lstStyle/>
            <a:p>
              <a:endParaRPr lang="en-US"/>
            </a:p>
          </p:txBody>
        </p:sp>
        <p:sp>
          <p:nvSpPr>
            <p:cNvPr id="19" name="TextBox 18">
              <a:extLst>
                <a:ext uri="{FF2B5EF4-FFF2-40B4-BE49-F238E27FC236}">
                  <a16:creationId xmlns:a16="http://schemas.microsoft.com/office/drawing/2014/main" id="{DA78CD08-4AAE-4979-A4EC-A06745B98579}"/>
                </a:ext>
              </a:extLst>
            </p:cNvPr>
            <p:cNvSpPr txBox="1"/>
            <p:nvPr/>
          </p:nvSpPr>
          <p:spPr>
            <a:xfrm>
              <a:off x="2661354" y="1503650"/>
              <a:ext cx="742950" cy="204005"/>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sz="1350" dirty="0"/>
                <a:t>Attester</a:t>
              </a:r>
            </a:p>
          </p:txBody>
        </p:sp>
        <p:sp>
          <p:nvSpPr>
            <p:cNvPr id="20" name="TextBox 19">
              <a:extLst>
                <a:ext uri="{FF2B5EF4-FFF2-40B4-BE49-F238E27FC236}">
                  <a16:creationId xmlns:a16="http://schemas.microsoft.com/office/drawing/2014/main" id="{A5681E0C-1E7D-4B5A-A911-AA8B9CAA327F}"/>
                </a:ext>
              </a:extLst>
            </p:cNvPr>
            <p:cNvSpPr txBox="1"/>
            <p:nvPr/>
          </p:nvSpPr>
          <p:spPr>
            <a:xfrm>
              <a:off x="1776822" y="1503649"/>
              <a:ext cx="742950" cy="204005"/>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350" dirty="0"/>
                <a:t>Metadata</a:t>
              </a:r>
            </a:p>
          </p:txBody>
        </p:sp>
        <p:cxnSp>
          <p:nvCxnSpPr>
            <p:cNvPr id="21" name="Straight Arrow Connector 20">
              <a:extLst>
                <a:ext uri="{FF2B5EF4-FFF2-40B4-BE49-F238E27FC236}">
                  <a16:creationId xmlns:a16="http://schemas.microsoft.com/office/drawing/2014/main" id="{0ABAB1A1-0A60-43F3-932D-1A4C9AC06AF8}"/>
                </a:ext>
              </a:extLst>
            </p:cNvPr>
            <p:cNvCxnSpPr/>
            <p:nvPr/>
          </p:nvCxnSpPr>
          <p:spPr bwMode="auto">
            <a:xfrm>
              <a:off x="2514600" y="4095072"/>
              <a:ext cx="0" cy="248329"/>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22" name="Freeform 33">
              <a:extLst>
                <a:ext uri="{FF2B5EF4-FFF2-40B4-BE49-F238E27FC236}">
                  <a16:creationId xmlns:a16="http://schemas.microsoft.com/office/drawing/2014/main" id="{C80CE71F-86A6-4041-AF42-238A3A836D79}"/>
                </a:ext>
              </a:extLst>
            </p:cNvPr>
            <p:cNvSpPr/>
            <p:nvPr/>
          </p:nvSpPr>
          <p:spPr bwMode="auto">
            <a:xfrm rot="1822276">
              <a:off x="6266420" y="2562645"/>
              <a:ext cx="258471" cy="577453"/>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68580" tIns="34290" rIns="68580" bIns="34290" numCol="1" rtlCol="0" anchor="t" anchorCtr="0" compatLnSpc="1">
              <a:prstTxWarp prst="textNoShape">
                <a:avLst/>
              </a:prstTxWarp>
            </a:bodyPr>
            <a:lstStyle/>
            <a:p>
              <a:endParaRPr lang="en-US">
                <a:latin typeface="Arial" charset="0"/>
              </a:endParaRPr>
            </a:p>
          </p:txBody>
        </p:sp>
        <p:sp>
          <p:nvSpPr>
            <p:cNvPr id="23" name="TextBox 22">
              <a:extLst>
                <a:ext uri="{FF2B5EF4-FFF2-40B4-BE49-F238E27FC236}">
                  <a16:creationId xmlns:a16="http://schemas.microsoft.com/office/drawing/2014/main" id="{BC0F0FB4-8183-4CA5-B2A1-A740E5275047}"/>
                </a:ext>
              </a:extLst>
            </p:cNvPr>
            <p:cNvSpPr txBox="1"/>
            <p:nvPr/>
          </p:nvSpPr>
          <p:spPr>
            <a:xfrm>
              <a:off x="3545886" y="1503650"/>
              <a:ext cx="742950" cy="204005"/>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350" dirty="0"/>
                <a:t>Section</a:t>
              </a:r>
            </a:p>
          </p:txBody>
        </p:sp>
        <p:sp>
          <p:nvSpPr>
            <p:cNvPr id="24" name="TextBox 23">
              <a:extLst>
                <a:ext uri="{FF2B5EF4-FFF2-40B4-BE49-F238E27FC236}">
                  <a16:creationId xmlns:a16="http://schemas.microsoft.com/office/drawing/2014/main" id="{B3161EA1-1721-41B2-BDA0-5E92987BE6E6}"/>
                </a:ext>
              </a:extLst>
            </p:cNvPr>
            <p:cNvSpPr txBox="1"/>
            <p:nvPr/>
          </p:nvSpPr>
          <p:spPr>
            <a:xfrm>
              <a:off x="2681790" y="1989704"/>
              <a:ext cx="742950" cy="204005"/>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350" dirty="0"/>
                <a:t>Section</a:t>
              </a:r>
            </a:p>
          </p:txBody>
        </p:sp>
        <p:cxnSp>
          <p:nvCxnSpPr>
            <p:cNvPr id="25" name="Elbow Connector 36">
              <a:extLst>
                <a:ext uri="{FF2B5EF4-FFF2-40B4-BE49-F238E27FC236}">
                  <a16:creationId xmlns:a16="http://schemas.microsoft.com/office/drawing/2014/main" id="{CE27E0B0-D9F5-4335-999A-7F57B30A4CA8}"/>
                </a:ext>
              </a:extLst>
            </p:cNvPr>
            <p:cNvCxnSpPr>
              <a:stCxn id="23" idx="2"/>
              <a:endCxn id="8" idx="0"/>
            </p:cNvCxnSpPr>
            <p:nvPr/>
          </p:nvCxnSpPr>
          <p:spPr bwMode="auto">
            <a:xfrm rot="5400000">
              <a:off x="2891806" y="964146"/>
              <a:ext cx="282049" cy="1769064"/>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Elbow Connector 37">
              <a:extLst>
                <a:ext uri="{FF2B5EF4-FFF2-40B4-BE49-F238E27FC236}">
                  <a16:creationId xmlns:a16="http://schemas.microsoft.com/office/drawing/2014/main" id="{73F28C76-4C56-40B8-8CA6-BE392F82F5AA}"/>
                </a:ext>
              </a:extLst>
            </p:cNvPr>
            <p:cNvCxnSpPr>
              <a:stCxn id="23" idx="2"/>
              <a:endCxn id="24" idx="0"/>
            </p:cNvCxnSpPr>
            <p:nvPr/>
          </p:nvCxnSpPr>
          <p:spPr bwMode="auto">
            <a:xfrm rot="5400000">
              <a:off x="3344290" y="1416630"/>
              <a:ext cx="282049" cy="864096"/>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37014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22E36-B651-4D03-883C-49996BB29C75}"/>
              </a:ext>
            </a:extLst>
          </p:cNvPr>
          <p:cNvSpPr>
            <a:spLocks noGrp="1"/>
          </p:cNvSpPr>
          <p:nvPr>
            <p:ph type="title"/>
          </p:nvPr>
        </p:nvSpPr>
        <p:spPr/>
        <p:txBody>
          <a:bodyPr/>
          <a:lstStyle/>
          <a:p>
            <a:r>
              <a:rPr lang="en-CA" dirty="0"/>
              <a:t>When to use Documents?</a:t>
            </a:r>
          </a:p>
        </p:txBody>
      </p:sp>
      <p:sp>
        <p:nvSpPr>
          <p:cNvPr id="3" name="Text Placeholder 2">
            <a:extLst>
              <a:ext uri="{FF2B5EF4-FFF2-40B4-BE49-F238E27FC236}">
                <a16:creationId xmlns:a16="http://schemas.microsoft.com/office/drawing/2014/main" id="{994C211F-EA19-4D49-B805-E864C1F513E6}"/>
              </a:ext>
            </a:extLst>
          </p:cNvPr>
          <p:cNvSpPr>
            <a:spLocks noGrp="1"/>
          </p:cNvSpPr>
          <p:nvPr>
            <p:ph type="body" sz="quarter" idx="13"/>
          </p:nvPr>
        </p:nvSpPr>
        <p:spPr/>
        <p:txBody>
          <a:bodyPr/>
          <a:lstStyle/>
          <a:p>
            <a:r>
              <a:rPr lang="en-US" dirty="0"/>
              <a:t>Focus is on persistence</a:t>
            </a:r>
          </a:p>
          <a:p>
            <a:pPr lvl="0"/>
            <a:r>
              <a:rPr lang="en-US" dirty="0"/>
              <a:t>No workflow involved</a:t>
            </a:r>
          </a:p>
          <a:p>
            <a:pPr lvl="1"/>
            <a:r>
              <a:rPr lang="en-US" dirty="0"/>
              <a:t>other than post/retrieve document</a:t>
            </a:r>
          </a:p>
          <a:p>
            <a:pPr lvl="0"/>
            <a:r>
              <a:rPr lang="en-US" dirty="0"/>
              <a:t>Need tight rules over authenticated content</a:t>
            </a:r>
          </a:p>
          <a:p>
            <a:pPr lvl="0"/>
            <a:r>
              <a:rPr lang="en-US" dirty="0"/>
              <a:t>Want to communicate multiple resources with control over how data is presented</a:t>
            </a:r>
          </a:p>
          <a:p>
            <a:pPr lvl="0"/>
            <a:r>
              <a:rPr lang="en-US" dirty="0"/>
              <a:t>Data spans multiple resources</a:t>
            </a:r>
          </a:p>
        </p:txBody>
      </p:sp>
      <p:sp>
        <p:nvSpPr>
          <p:cNvPr id="4" name="Footer Placeholder 3">
            <a:extLst>
              <a:ext uri="{FF2B5EF4-FFF2-40B4-BE49-F238E27FC236}">
                <a16:creationId xmlns:a16="http://schemas.microsoft.com/office/drawing/2014/main" id="{4ECC34B8-8200-417F-BE68-B43A44F48431}"/>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EDC22F29-2B6D-4A0B-B7B2-3696ACE5E355}"/>
              </a:ext>
            </a:extLst>
          </p:cNvPr>
          <p:cNvSpPr>
            <a:spLocks noGrp="1"/>
          </p:cNvSpPr>
          <p:nvPr>
            <p:ph type="sldNum" sz="quarter" idx="11"/>
          </p:nvPr>
        </p:nvSpPr>
        <p:spPr/>
        <p:txBody>
          <a:bodyPr/>
          <a:lstStyle/>
          <a:p>
            <a:fld id="{6CACE926-AEF5-4BFE-8BD7-24414108CB7B}" type="slidenum">
              <a:rPr lang="en-US" altLang="en-US" smtClean="0"/>
              <a:pPr/>
              <a:t>17</a:t>
            </a:fld>
            <a:endParaRPr lang="en-US" altLang="en-US" dirty="0"/>
          </a:p>
        </p:txBody>
      </p:sp>
      <p:graphicFrame>
        <p:nvGraphicFramePr>
          <p:cNvPr id="6" name="Diagram 5">
            <a:extLst>
              <a:ext uri="{FF2B5EF4-FFF2-40B4-BE49-F238E27FC236}">
                <a16:creationId xmlns:a16="http://schemas.microsoft.com/office/drawing/2014/main" id="{A00FD189-320A-4489-8821-A84ADBC093C9}"/>
              </a:ext>
            </a:extLst>
          </p:cNvPr>
          <p:cNvGraphicFramePr/>
          <p:nvPr>
            <p:extLst>
              <p:ext uri="{D42A27DB-BD31-4B8C-83A1-F6EECF244321}">
                <p14:modId xmlns:p14="http://schemas.microsoft.com/office/powerpoint/2010/main" val="3972968989"/>
              </p:ext>
            </p:extLst>
          </p:nvPr>
        </p:nvGraphicFramePr>
        <p:xfrm>
          <a:off x="6555992" y="627453"/>
          <a:ext cx="1973646" cy="16132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2658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A1969-2B01-4F86-B2D4-DCA8952177E1}"/>
              </a:ext>
            </a:extLst>
          </p:cNvPr>
          <p:cNvSpPr>
            <a:spLocks noGrp="1"/>
          </p:cNvSpPr>
          <p:nvPr>
            <p:ph type="title"/>
          </p:nvPr>
        </p:nvSpPr>
        <p:spPr/>
        <p:txBody>
          <a:bodyPr/>
          <a:lstStyle/>
          <a:p>
            <a:r>
              <a:rPr lang="en-CA" dirty="0"/>
              <a:t>When avoid Documents?</a:t>
            </a:r>
          </a:p>
        </p:txBody>
      </p:sp>
      <p:sp>
        <p:nvSpPr>
          <p:cNvPr id="3" name="Text Placeholder 2">
            <a:extLst>
              <a:ext uri="{FF2B5EF4-FFF2-40B4-BE49-F238E27FC236}">
                <a16:creationId xmlns:a16="http://schemas.microsoft.com/office/drawing/2014/main" id="{64475919-3385-40E8-86A6-E7A028837B9A}"/>
              </a:ext>
            </a:extLst>
          </p:cNvPr>
          <p:cNvSpPr>
            <a:spLocks noGrp="1"/>
          </p:cNvSpPr>
          <p:nvPr>
            <p:ph type="body" sz="quarter" idx="13"/>
          </p:nvPr>
        </p:nvSpPr>
        <p:spPr/>
        <p:txBody>
          <a:bodyPr/>
          <a:lstStyle/>
          <a:p>
            <a:r>
              <a:rPr lang="en-US" dirty="0"/>
              <a:t>Need for workflow</a:t>
            </a:r>
          </a:p>
          <a:p>
            <a:pPr lvl="1"/>
            <a:r>
              <a:rPr lang="en-US" dirty="0"/>
              <a:t>Request/response, decision support</a:t>
            </a:r>
          </a:p>
          <a:p>
            <a:pPr lvl="0"/>
            <a:r>
              <a:rPr lang="en-US" dirty="0"/>
              <a:t>Data is dynamic</a:t>
            </a:r>
          </a:p>
          <a:p>
            <a:pPr lvl="1"/>
            <a:r>
              <a:rPr lang="en-US" dirty="0"/>
              <a:t>I.e. want view of data now, not at time of authorship</a:t>
            </a:r>
          </a:p>
          <a:p>
            <a:pPr lvl="1"/>
            <a:r>
              <a:rPr lang="en-US" dirty="0"/>
              <a:t>Multiple contributors over time</a:t>
            </a:r>
          </a:p>
          <a:p>
            <a:pPr lvl="0"/>
            <a:r>
              <a:rPr lang="en-US" dirty="0"/>
              <a:t>Resources need to be accessed/manipulated independently</a:t>
            </a:r>
          </a:p>
        </p:txBody>
      </p:sp>
      <p:sp>
        <p:nvSpPr>
          <p:cNvPr id="4" name="Footer Placeholder 3">
            <a:extLst>
              <a:ext uri="{FF2B5EF4-FFF2-40B4-BE49-F238E27FC236}">
                <a16:creationId xmlns:a16="http://schemas.microsoft.com/office/drawing/2014/main" id="{49EFE12A-A271-4965-A26C-E9A997F63786}"/>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F0906D0C-97FB-47A0-819F-012E33B039E0}"/>
              </a:ext>
            </a:extLst>
          </p:cNvPr>
          <p:cNvSpPr>
            <a:spLocks noGrp="1"/>
          </p:cNvSpPr>
          <p:nvPr>
            <p:ph type="sldNum" sz="quarter" idx="11"/>
          </p:nvPr>
        </p:nvSpPr>
        <p:spPr/>
        <p:txBody>
          <a:bodyPr/>
          <a:lstStyle/>
          <a:p>
            <a:fld id="{6CACE926-AEF5-4BFE-8BD7-24414108CB7B}" type="slidenum">
              <a:rPr lang="en-US" altLang="en-US" smtClean="0"/>
              <a:pPr/>
              <a:t>18</a:t>
            </a:fld>
            <a:endParaRPr lang="en-US" altLang="en-US" dirty="0"/>
          </a:p>
        </p:txBody>
      </p:sp>
      <p:graphicFrame>
        <p:nvGraphicFramePr>
          <p:cNvPr id="7" name="Diagram 6">
            <a:extLst>
              <a:ext uri="{FF2B5EF4-FFF2-40B4-BE49-F238E27FC236}">
                <a16:creationId xmlns:a16="http://schemas.microsoft.com/office/drawing/2014/main" id="{696ABD95-912F-4ABC-A649-06A26D9BE6C7}"/>
              </a:ext>
            </a:extLst>
          </p:cNvPr>
          <p:cNvGraphicFramePr/>
          <p:nvPr>
            <p:extLst>
              <p:ext uri="{D42A27DB-BD31-4B8C-83A1-F6EECF244321}">
                <p14:modId xmlns:p14="http://schemas.microsoft.com/office/powerpoint/2010/main" val="1955038860"/>
              </p:ext>
            </p:extLst>
          </p:nvPr>
        </p:nvGraphicFramePr>
        <p:xfrm>
          <a:off x="6555992" y="627453"/>
          <a:ext cx="1973646" cy="16132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0145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B05F-C560-4A58-AF1F-3D3EDA765383}"/>
              </a:ext>
            </a:extLst>
          </p:cNvPr>
          <p:cNvSpPr>
            <a:spLocks noGrp="1"/>
          </p:cNvSpPr>
          <p:nvPr>
            <p:ph type="title"/>
          </p:nvPr>
        </p:nvSpPr>
        <p:spPr/>
        <p:txBody>
          <a:bodyPr/>
          <a:lstStyle/>
          <a:p>
            <a:r>
              <a:rPr lang="en-CA" dirty="0"/>
              <a:t>Messages</a:t>
            </a:r>
          </a:p>
        </p:txBody>
      </p:sp>
      <p:sp>
        <p:nvSpPr>
          <p:cNvPr id="3" name="Text Placeholder 2">
            <a:extLst>
              <a:ext uri="{FF2B5EF4-FFF2-40B4-BE49-F238E27FC236}">
                <a16:creationId xmlns:a16="http://schemas.microsoft.com/office/drawing/2014/main" id="{DC1063AF-C512-4B0E-A16E-75FDA5E19D32}"/>
              </a:ext>
            </a:extLst>
          </p:cNvPr>
          <p:cNvSpPr>
            <a:spLocks noGrp="1"/>
          </p:cNvSpPr>
          <p:nvPr>
            <p:ph type="body" sz="quarter" idx="13"/>
          </p:nvPr>
        </p:nvSpPr>
        <p:spPr/>
        <p:txBody>
          <a:bodyPr/>
          <a:lstStyle/>
          <a:p>
            <a:r>
              <a:rPr lang="en-US" dirty="0"/>
              <a:t>Similar to v2 and v3 messaging</a:t>
            </a:r>
          </a:p>
          <a:p>
            <a:r>
              <a:rPr lang="en-US" dirty="0"/>
              <a:t>Also a collection of resources as a Bundle resource</a:t>
            </a:r>
          </a:p>
          <a:p>
            <a:r>
              <a:rPr lang="en-US" dirty="0"/>
              <a:t>Allows request/response behavior with bundles for both request and response</a:t>
            </a:r>
          </a:p>
          <a:p>
            <a:r>
              <a:rPr lang="en-US" dirty="0"/>
              <a:t>Event-driven</a:t>
            </a:r>
          </a:p>
          <a:p>
            <a:pPr lvl="1"/>
            <a:r>
              <a:rPr lang="en-US" dirty="0"/>
              <a:t>E.g. Send lab order, get back result</a:t>
            </a:r>
          </a:p>
          <a:p>
            <a:r>
              <a:rPr lang="en-US" dirty="0"/>
              <a:t>Can be asynchronous and/or indirect</a:t>
            </a:r>
          </a:p>
        </p:txBody>
      </p:sp>
      <p:sp>
        <p:nvSpPr>
          <p:cNvPr id="4" name="Footer Placeholder 3">
            <a:extLst>
              <a:ext uri="{FF2B5EF4-FFF2-40B4-BE49-F238E27FC236}">
                <a16:creationId xmlns:a16="http://schemas.microsoft.com/office/drawing/2014/main" id="{6B74E20A-CCEC-4AFD-B0D4-7A4799C63B1D}"/>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E9AAC569-0B97-416E-907A-D083801A5D2E}"/>
              </a:ext>
            </a:extLst>
          </p:cNvPr>
          <p:cNvSpPr>
            <a:spLocks noGrp="1"/>
          </p:cNvSpPr>
          <p:nvPr>
            <p:ph type="sldNum" sz="quarter" idx="11"/>
          </p:nvPr>
        </p:nvSpPr>
        <p:spPr/>
        <p:txBody>
          <a:bodyPr/>
          <a:lstStyle/>
          <a:p>
            <a:fld id="{6CACE926-AEF5-4BFE-8BD7-24414108CB7B}" type="slidenum">
              <a:rPr lang="en-US" altLang="en-US" smtClean="0"/>
              <a:pPr/>
              <a:t>19</a:t>
            </a:fld>
            <a:endParaRPr lang="en-US" altLang="en-US" dirty="0"/>
          </a:p>
        </p:txBody>
      </p:sp>
      <p:graphicFrame>
        <p:nvGraphicFramePr>
          <p:cNvPr id="6" name="Diagram 5">
            <a:extLst>
              <a:ext uri="{FF2B5EF4-FFF2-40B4-BE49-F238E27FC236}">
                <a16:creationId xmlns:a16="http://schemas.microsoft.com/office/drawing/2014/main" id="{72E96DA8-B091-4882-A641-9697483E32D7}"/>
              </a:ext>
            </a:extLst>
          </p:cNvPr>
          <p:cNvGraphicFramePr/>
          <p:nvPr>
            <p:extLst>
              <p:ext uri="{D42A27DB-BD31-4B8C-83A1-F6EECF244321}">
                <p14:modId xmlns:p14="http://schemas.microsoft.com/office/powerpoint/2010/main" val="2194645573"/>
              </p:ext>
            </p:extLst>
          </p:nvPr>
        </p:nvGraphicFramePr>
        <p:xfrm>
          <a:off x="6462209" y="2433818"/>
          <a:ext cx="1726139" cy="16550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8222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B60BE-5EFD-4D48-9D4F-7BA611A40098}"/>
              </a:ext>
            </a:extLst>
          </p:cNvPr>
          <p:cNvSpPr>
            <a:spLocks noGrp="1"/>
          </p:cNvSpPr>
          <p:nvPr>
            <p:ph type="title"/>
          </p:nvPr>
        </p:nvSpPr>
        <p:spPr/>
        <p:txBody>
          <a:bodyPr/>
          <a:lstStyle/>
          <a:p>
            <a:r>
              <a:rPr lang="en-CA" dirty="0"/>
              <a:t>Who am I?</a:t>
            </a:r>
          </a:p>
        </p:txBody>
      </p:sp>
      <p:sp>
        <p:nvSpPr>
          <p:cNvPr id="3" name="Text Placeholder 2">
            <a:extLst>
              <a:ext uri="{FF2B5EF4-FFF2-40B4-BE49-F238E27FC236}">
                <a16:creationId xmlns:a16="http://schemas.microsoft.com/office/drawing/2014/main" id="{F4F28625-56DE-4E6D-944A-39B2939B56B4}"/>
              </a:ext>
            </a:extLst>
          </p:cNvPr>
          <p:cNvSpPr>
            <a:spLocks noGrp="1"/>
          </p:cNvSpPr>
          <p:nvPr>
            <p:ph type="body" sz="quarter" idx="13"/>
          </p:nvPr>
        </p:nvSpPr>
        <p:spPr/>
        <p:txBody>
          <a:bodyPr/>
          <a:lstStyle/>
          <a:p>
            <a:r>
              <a:rPr lang="en-US" dirty="0"/>
              <a:t>Name: Lloyd McKenzie</a:t>
            </a:r>
          </a:p>
          <a:p>
            <a:r>
              <a:rPr lang="en-US" dirty="0"/>
              <a:t>Company: Gevity</a:t>
            </a:r>
          </a:p>
          <a:p>
            <a:r>
              <a:rPr lang="en-US" dirty="0"/>
              <a:t>Background:</a:t>
            </a:r>
          </a:p>
          <a:p>
            <a:pPr lvl="1"/>
            <a:r>
              <a:rPr lang="en-US" dirty="0"/>
              <a:t>One of FHIR’s 3 initial editors</a:t>
            </a:r>
          </a:p>
          <a:p>
            <a:pPr lvl="1"/>
            <a:r>
              <a:rPr lang="en-US" dirty="0"/>
              <a:t>Co-chair FHIR Management Group and FHIR-Infrastructure</a:t>
            </a:r>
          </a:p>
          <a:p>
            <a:pPr lvl="1"/>
            <a:r>
              <a:rPr lang="en-US" dirty="0"/>
              <a:t>HL7 Fellow</a:t>
            </a:r>
          </a:p>
          <a:p>
            <a:pPr lvl="1"/>
            <a:r>
              <a:rPr lang="en-US" dirty="0"/>
              <a:t>Heavily involved in HL7 and healthcare exchange for last 19 years (v2, v3, CDA, etc.)</a:t>
            </a:r>
          </a:p>
          <a:p>
            <a:pPr lvl="1"/>
            <a:r>
              <a:rPr lang="en-US" dirty="0">
                <a:hlinkClick r:id="rId2"/>
              </a:rPr>
              <a:t>lmckenzie@gevityinc.com</a:t>
            </a:r>
            <a:endParaRPr lang="en-CA" dirty="0"/>
          </a:p>
        </p:txBody>
      </p:sp>
      <p:sp>
        <p:nvSpPr>
          <p:cNvPr id="4" name="Footer Placeholder 3">
            <a:extLst>
              <a:ext uri="{FF2B5EF4-FFF2-40B4-BE49-F238E27FC236}">
                <a16:creationId xmlns:a16="http://schemas.microsoft.com/office/drawing/2014/main" id="{9DEEA842-1967-42B3-A4AB-3E53290C201C}"/>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37233324-D520-44D6-BABD-140673A5B927}"/>
              </a:ext>
            </a:extLst>
          </p:cNvPr>
          <p:cNvSpPr>
            <a:spLocks noGrp="1"/>
          </p:cNvSpPr>
          <p:nvPr>
            <p:ph type="sldNum" sz="quarter" idx="11"/>
          </p:nvPr>
        </p:nvSpPr>
        <p:spPr/>
        <p:txBody>
          <a:bodyPr/>
          <a:lstStyle/>
          <a:p>
            <a:fld id="{6CACE926-AEF5-4BFE-8BD7-24414108CB7B}" type="slidenum">
              <a:rPr lang="en-US" altLang="en-US" smtClean="0"/>
              <a:pPr/>
              <a:t>2</a:t>
            </a:fld>
            <a:endParaRPr lang="en-US" altLang="en-US" dirty="0"/>
          </a:p>
        </p:txBody>
      </p:sp>
      <p:pic>
        <p:nvPicPr>
          <p:cNvPr id="6" name="Picture 2" descr="C:\Users\office\Pictures\2012-07-30\ShadowrunHeadshot.png">
            <a:extLst>
              <a:ext uri="{FF2B5EF4-FFF2-40B4-BE49-F238E27FC236}">
                <a16:creationId xmlns:a16="http://schemas.microsoft.com/office/drawing/2014/main" id="{77E1B85C-3953-4F40-9AF9-D66C73CAD1F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710" t="6800" r="-73153"/>
          <a:stretch/>
        </p:blipFill>
        <p:spPr bwMode="auto">
          <a:xfrm>
            <a:off x="7754920" y="345939"/>
            <a:ext cx="1957433" cy="1466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336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2CC9E-45DA-48D1-9FC1-20192027C863}"/>
              </a:ext>
            </a:extLst>
          </p:cNvPr>
          <p:cNvSpPr>
            <a:spLocks noGrp="1"/>
          </p:cNvSpPr>
          <p:nvPr>
            <p:ph type="title"/>
          </p:nvPr>
        </p:nvSpPr>
        <p:spPr/>
        <p:txBody>
          <a:bodyPr/>
          <a:lstStyle/>
          <a:p>
            <a:r>
              <a:rPr lang="en-CA" dirty="0"/>
              <a:t>Messages – are bundles</a:t>
            </a:r>
          </a:p>
        </p:txBody>
      </p:sp>
      <p:sp>
        <p:nvSpPr>
          <p:cNvPr id="3" name="Footer Placeholder 2">
            <a:extLst>
              <a:ext uri="{FF2B5EF4-FFF2-40B4-BE49-F238E27FC236}">
                <a16:creationId xmlns:a16="http://schemas.microsoft.com/office/drawing/2014/main" id="{A4022895-7833-4C04-A7A9-394AB4C20F80}"/>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BB06B24E-4633-4831-A121-D806AB3C942D}"/>
              </a:ext>
            </a:extLst>
          </p:cNvPr>
          <p:cNvSpPr>
            <a:spLocks noGrp="1"/>
          </p:cNvSpPr>
          <p:nvPr>
            <p:ph type="sldNum" sz="quarter" idx="11"/>
          </p:nvPr>
        </p:nvSpPr>
        <p:spPr/>
        <p:txBody>
          <a:bodyPr/>
          <a:lstStyle/>
          <a:p>
            <a:fld id="{6CACE926-AEF5-4BFE-8BD7-24414108CB7B}" type="slidenum">
              <a:rPr lang="en-US" altLang="en-US" smtClean="0"/>
              <a:pPr/>
              <a:t>20</a:t>
            </a:fld>
            <a:endParaRPr lang="en-US" altLang="en-US" dirty="0"/>
          </a:p>
        </p:txBody>
      </p:sp>
      <p:grpSp>
        <p:nvGrpSpPr>
          <p:cNvPr id="5" name="Group 4">
            <a:extLst>
              <a:ext uri="{FF2B5EF4-FFF2-40B4-BE49-F238E27FC236}">
                <a16:creationId xmlns:a16="http://schemas.microsoft.com/office/drawing/2014/main" id="{95C390B1-ECFF-492F-9FFF-1C471687720C}"/>
              </a:ext>
            </a:extLst>
          </p:cNvPr>
          <p:cNvGrpSpPr/>
          <p:nvPr/>
        </p:nvGrpSpPr>
        <p:grpSpPr>
          <a:xfrm>
            <a:off x="1714500" y="1034976"/>
            <a:ext cx="5610421" cy="3353543"/>
            <a:chOff x="1714500" y="1275607"/>
            <a:chExt cx="5610421" cy="3353543"/>
          </a:xfrm>
        </p:grpSpPr>
        <p:sp>
          <p:nvSpPr>
            <p:cNvPr id="6" name="TextBox 5">
              <a:extLst>
                <a:ext uri="{FF2B5EF4-FFF2-40B4-BE49-F238E27FC236}">
                  <a16:creationId xmlns:a16="http://schemas.microsoft.com/office/drawing/2014/main" id="{3471F357-CA93-48AA-B31C-E8C0B15529D9}"/>
                </a:ext>
              </a:extLst>
            </p:cNvPr>
            <p:cNvSpPr txBox="1"/>
            <p:nvPr/>
          </p:nvSpPr>
          <p:spPr>
            <a:xfrm>
              <a:off x="4972051" y="1275607"/>
              <a:ext cx="2025555" cy="3046988"/>
            </a:xfrm>
            <a:prstGeom prst="rect">
              <a:avLst/>
            </a:prstGeom>
            <a:noFill/>
          </p:spPr>
          <p:txBody>
            <a:bodyPr wrap="none" rtlCol="0">
              <a:spAutoFit/>
            </a:bodyPr>
            <a:lstStyle/>
            <a:p>
              <a:pPr>
                <a:tabLst>
                  <a:tab pos="134541" algn="l"/>
                  <a:tab pos="269081" algn="l"/>
                  <a:tab pos="403622" algn="l"/>
                  <a:tab pos="539354" algn="l"/>
                </a:tabLst>
              </a:pPr>
              <a:r>
                <a:rPr lang="en-US" sz="1200" dirty="0"/>
                <a:t>&lt;Bundle&gt;</a:t>
              </a:r>
            </a:p>
            <a:p>
              <a:pPr>
                <a:tabLst>
                  <a:tab pos="134541" algn="l"/>
                  <a:tab pos="269081" algn="l"/>
                  <a:tab pos="403622" algn="l"/>
                  <a:tab pos="539354" algn="l"/>
                </a:tabLst>
              </a:pPr>
              <a:r>
                <a:rPr lang="en-US" sz="750" dirty="0"/>
                <a:t>	&lt;entry&gt;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1200" dirty="0"/>
                <a:t>			&lt;</a:t>
              </a:r>
              <a:r>
                <a:rPr lang="en-US" sz="1200" b="1" dirty="0" err="1"/>
                <a:t>MessageHeader</a:t>
              </a:r>
              <a:r>
                <a:rPr lang="en-US" sz="1200" dirty="0"/>
                <a:t> /&gt;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750" dirty="0"/>
                <a:t>	&lt;/entry&gt; </a:t>
              </a:r>
            </a:p>
            <a:p>
              <a:pPr>
                <a:tabLst>
                  <a:tab pos="134541" algn="l"/>
                  <a:tab pos="269081" algn="l"/>
                  <a:tab pos="403622" algn="l"/>
                  <a:tab pos="539354" algn="l"/>
                </a:tabLst>
              </a:pPr>
              <a:r>
                <a:rPr lang="en-US" sz="750" dirty="0"/>
                <a:t>	&lt;entry&gt;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1200" dirty="0"/>
                <a:t>			&lt;Observation /&gt;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750" dirty="0"/>
                <a:t>	&lt;/entry&gt;</a:t>
              </a:r>
            </a:p>
            <a:p>
              <a:pPr>
                <a:tabLst>
                  <a:tab pos="134541" algn="l"/>
                  <a:tab pos="269081" algn="l"/>
                  <a:tab pos="403622" algn="l"/>
                  <a:tab pos="539354" algn="l"/>
                </a:tabLst>
              </a:pPr>
              <a:r>
                <a:rPr lang="en-US" sz="750" dirty="0"/>
                <a:t>	&lt;entry&gt;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1200" dirty="0"/>
                <a:t>			&lt;Device /&gt;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750" dirty="0"/>
                <a:t>	&lt;/entry&gt;</a:t>
              </a:r>
            </a:p>
            <a:p>
              <a:pPr>
                <a:tabLst>
                  <a:tab pos="134541" algn="l"/>
                  <a:tab pos="269081" algn="l"/>
                  <a:tab pos="403622" algn="l"/>
                  <a:tab pos="539354" algn="l"/>
                </a:tabLst>
              </a:pPr>
              <a:r>
                <a:rPr lang="en-US" sz="750" dirty="0"/>
                <a:t>	&lt;entry&gt;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1200" dirty="0"/>
                <a:t>			&lt;Patient/&gt;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750" dirty="0"/>
                <a:t>	&lt;/entry&gt;</a:t>
              </a:r>
            </a:p>
            <a:p>
              <a:pPr>
                <a:tabLst>
                  <a:tab pos="134541" algn="l"/>
                  <a:tab pos="269081" algn="l"/>
                  <a:tab pos="403622" algn="l"/>
                  <a:tab pos="539354" algn="l"/>
                </a:tabLst>
              </a:pPr>
              <a:r>
                <a:rPr lang="en-US" sz="1200" dirty="0"/>
                <a:t>&lt;/Bundle&gt;</a:t>
              </a:r>
            </a:p>
          </p:txBody>
        </p:sp>
        <p:sp>
          <p:nvSpPr>
            <p:cNvPr id="7" name="AutoShape 7">
              <a:extLst>
                <a:ext uri="{FF2B5EF4-FFF2-40B4-BE49-F238E27FC236}">
                  <a16:creationId xmlns:a16="http://schemas.microsoft.com/office/drawing/2014/main" id="{7D21F63E-82D0-4E47-A191-19DAE63AB43B}"/>
                </a:ext>
              </a:extLst>
            </p:cNvPr>
            <p:cNvSpPr>
              <a:spLocks/>
            </p:cNvSpPr>
            <p:nvPr/>
          </p:nvSpPr>
          <p:spPr bwMode="auto">
            <a:xfrm>
              <a:off x="2208355" y="2394347"/>
              <a:ext cx="1944291" cy="486966"/>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ctr" anchorCtr="0"/>
            <a:lstStyle/>
            <a:p>
              <a:r>
                <a:rPr lang="en-US" dirty="0">
                  <a:latin typeface="Calibri" charset="0"/>
                  <a:ea typeface="ＭＳ Ｐゴシック" charset="0"/>
                  <a:cs typeface="Calibri" charset="0"/>
                  <a:sym typeface="Calibri" charset="0"/>
                </a:rPr>
                <a:t>Observation Resource</a:t>
              </a:r>
            </a:p>
          </p:txBody>
        </p:sp>
        <p:sp>
          <p:nvSpPr>
            <p:cNvPr id="8" name="TextBox 7">
              <a:extLst>
                <a:ext uri="{FF2B5EF4-FFF2-40B4-BE49-F238E27FC236}">
                  <a16:creationId xmlns:a16="http://schemas.microsoft.com/office/drawing/2014/main" id="{C3591150-71D4-418B-8052-2760BD77C678}"/>
                </a:ext>
              </a:extLst>
            </p:cNvPr>
            <p:cNvSpPr txBox="1"/>
            <p:nvPr/>
          </p:nvSpPr>
          <p:spPr>
            <a:xfrm>
              <a:off x="1714500" y="1371600"/>
              <a:ext cx="2114550" cy="882425"/>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350" dirty="0" err="1">
                  <a:effectLst/>
                </a:rPr>
                <a:t>MessageHeader</a:t>
              </a:r>
              <a:r>
                <a:rPr lang="en-US" sz="1350" dirty="0">
                  <a:effectLst/>
                </a:rPr>
                <a:t> Resource</a:t>
              </a:r>
            </a:p>
          </p:txBody>
        </p:sp>
        <p:sp>
          <p:nvSpPr>
            <p:cNvPr id="9" name="TextBox 8">
              <a:extLst>
                <a:ext uri="{FF2B5EF4-FFF2-40B4-BE49-F238E27FC236}">
                  <a16:creationId xmlns:a16="http://schemas.microsoft.com/office/drawing/2014/main" id="{17CA57CD-BD51-42DF-8ADD-360A6EFF9A53}"/>
                </a:ext>
              </a:extLst>
            </p:cNvPr>
            <p:cNvSpPr txBox="1"/>
            <p:nvPr/>
          </p:nvSpPr>
          <p:spPr>
            <a:xfrm>
              <a:off x="1943100" y="1600201"/>
              <a:ext cx="685800" cy="283756"/>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350" dirty="0"/>
                <a:t>source</a:t>
              </a:r>
            </a:p>
          </p:txBody>
        </p:sp>
        <p:sp>
          <p:nvSpPr>
            <p:cNvPr id="10" name="TextBox 9">
              <a:extLst>
                <a:ext uri="{FF2B5EF4-FFF2-40B4-BE49-F238E27FC236}">
                  <a16:creationId xmlns:a16="http://schemas.microsoft.com/office/drawing/2014/main" id="{7B900509-3A69-4E37-9F92-926A0565B78A}"/>
                </a:ext>
              </a:extLst>
            </p:cNvPr>
            <p:cNvSpPr txBox="1"/>
            <p:nvPr/>
          </p:nvSpPr>
          <p:spPr>
            <a:xfrm>
              <a:off x="2800351" y="1600201"/>
              <a:ext cx="832757" cy="283756"/>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350" dirty="0"/>
                <a:t>destination</a:t>
              </a:r>
            </a:p>
          </p:txBody>
        </p:sp>
        <p:sp>
          <p:nvSpPr>
            <p:cNvPr id="11" name="AutoShape 7">
              <a:extLst>
                <a:ext uri="{FF2B5EF4-FFF2-40B4-BE49-F238E27FC236}">
                  <a16:creationId xmlns:a16="http://schemas.microsoft.com/office/drawing/2014/main" id="{41D67284-E871-45D0-8507-23465CEDC1CE}"/>
                </a:ext>
              </a:extLst>
            </p:cNvPr>
            <p:cNvSpPr>
              <a:spLocks/>
            </p:cNvSpPr>
            <p:nvPr/>
          </p:nvSpPr>
          <p:spPr bwMode="auto">
            <a:xfrm>
              <a:off x="2627709" y="3056334"/>
              <a:ext cx="1944291" cy="486966"/>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ctr" anchorCtr="0"/>
            <a:lstStyle/>
            <a:p>
              <a:r>
                <a:rPr lang="en-US" dirty="0">
                  <a:latin typeface="Calibri" charset="0"/>
                  <a:ea typeface="ＭＳ Ｐゴシック" charset="0"/>
                  <a:cs typeface="Calibri" charset="0"/>
                  <a:sym typeface="Calibri" charset="0"/>
                </a:rPr>
                <a:t>Device Resource</a:t>
              </a:r>
            </a:p>
          </p:txBody>
        </p:sp>
        <p:sp>
          <p:nvSpPr>
            <p:cNvPr id="12" name="AutoShape 7">
              <a:extLst>
                <a:ext uri="{FF2B5EF4-FFF2-40B4-BE49-F238E27FC236}">
                  <a16:creationId xmlns:a16="http://schemas.microsoft.com/office/drawing/2014/main" id="{9BABD332-5DD8-4D67-B784-C7AFB270D731}"/>
                </a:ext>
              </a:extLst>
            </p:cNvPr>
            <p:cNvSpPr>
              <a:spLocks/>
            </p:cNvSpPr>
            <p:nvPr/>
          </p:nvSpPr>
          <p:spPr bwMode="auto">
            <a:xfrm>
              <a:off x="2227659" y="4142184"/>
              <a:ext cx="1944291" cy="486966"/>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ctr" anchorCtr="0"/>
            <a:lstStyle/>
            <a:p>
              <a:r>
                <a:rPr lang="en-US" dirty="0">
                  <a:latin typeface="Calibri" charset="0"/>
                  <a:ea typeface="ＭＳ Ｐゴシック" charset="0"/>
                  <a:cs typeface="Calibri" charset="0"/>
                  <a:sym typeface="Calibri" charset="0"/>
                </a:rPr>
                <a:t>Patient Resource</a:t>
              </a:r>
            </a:p>
          </p:txBody>
        </p:sp>
        <p:sp>
          <p:nvSpPr>
            <p:cNvPr id="13" name="Freeform 38">
              <a:extLst>
                <a:ext uri="{FF2B5EF4-FFF2-40B4-BE49-F238E27FC236}">
                  <a16:creationId xmlns:a16="http://schemas.microsoft.com/office/drawing/2014/main" id="{20BE50C2-7AA8-4E02-8172-62AFA3AC16A1}"/>
                </a:ext>
              </a:extLst>
            </p:cNvPr>
            <p:cNvSpPr/>
            <p:nvPr/>
          </p:nvSpPr>
          <p:spPr bwMode="auto">
            <a:xfrm rot="1614527">
              <a:off x="6577675" y="1956029"/>
              <a:ext cx="279644" cy="595993"/>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68580" tIns="34290" rIns="68580" bIns="34290" numCol="1" rtlCol="0" anchor="t" anchorCtr="0" compatLnSpc="1">
              <a:prstTxWarp prst="textNoShape">
                <a:avLst/>
              </a:prstTxWarp>
            </a:bodyPr>
            <a:lstStyle/>
            <a:p>
              <a:endParaRPr lang="en-US">
                <a:latin typeface="Arial" charset="0"/>
              </a:endParaRPr>
            </a:p>
          </p:txBody>
        </p:sp>
        <p:sp>
          <p:nvSpPr>
            <p:cNvPr id="14" name="Freeform 39">
              <a:extLst>
                <a:ext uri="{FF2B5EF4-FFF2-40B4-BE49-F238E27FC236}">
                  <a16:creationId xmlns:a16="http://schemas.microsoft.com/office/drawing/2014/main" id="{204EA12F-BD03-4E2E-850D-64DBE0177244}"/>
                </a:ext>
              </a:extLst>
            </p:cNvPr>
            <p:cNvSpPr/>
            <p:nvPr/>
          </p:nvSpPr>
          <p:spPr bwMode="auto">
            <a:xfrm rot="1067259">
              <a:off x="6555904" y="1956386"/>
              <a:ext cx="769017" cy="1884085"/>
            </a:xfrm>
            <a:custGeom>
              <a:avLst/>
              <a:gdLst>
                <a:gd name="connsiteX0" fmla="*/ 0 w 827994"/>
                <a:gd name="connsiteY0" fmla="*/ 0 h 1741714"/>
                <a:gd name="connsiteX1" fmla="*/ 827314 w 827994"/>
                <a:gd name="connsiteY1" fmla="*/ 1240971 h 1741714"/>
                <a:gd name="connsiteX2" fmla="*/ 141514 w 827994"/>
                <a:gd name="connsiteY2" fmla="*/ 1741714 h 1741714"/>
              </a:gdLst>
              <a:ahLst/>
              <a:cxnLst>
                <a:cxn ang="0">
                  <a:pos x="connsiteX0" y="connsiteY0"/>
                </a:cxn>
                <a:cxn ang="0">
                  <a:pos x="connsiteX1" y="connsiteY1"/>
                </a:cxn>
                <a:cxn ang="0">
                  <a:pos x="connsiteX2" y="connsiteY2"/>
                </a:cxn>
              </a:cxnLst>
              <a:rect l="l" t="t" r="r" b="b"/>
              <a:pathLst>
                <a:path w="827994" h="1741714">
                  <a:moveTo>
                    <a:pt x="0" y="0"/>
                  </a:moveTo>
                  <a:cubicBezTo>
                    <a:pt x="401864" y="475342"/>
                    <a:pt x="803728" y="950685"/>
                    <a:pt x="827314" y="1240971"/>
                  </a:cubicBezTo>
                  <a:cubicBezTo>
                    <a:pt x="850900" y="1531257"/>
                    <a:pt x="254000" y="1656443"/>
                    <a:pt x="141514" y="1741714"/>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68580" tIns="34290" rIns="68580" bIns="34290" numCol="1" rtlCol="0" anchor="t" anchorCtr="0" compatLnSpc="1">
              <a:prstTxWarp prst="textNoShape">
                <a:avLst/>
              </a:prstTxWarp>
            </a:bodyPr>
            <a:lstStyle/>
            <a:p>
              <a:endParaRPr lang="en-US">
                <a:latin typeface="Arial" charset="0"/>
              </a:endParaRPr>
            </a:p>
          </p:txBody>
        </p:sp>
        <p:sp>
          <p:nvSpPr>
            <p:cNvPr id="15" name="TextBox 14">
              <a:extLst>
                <a:ext uri="{FF2B5EF4-FFF2-40B4-BE49-F238E27FC236}">
                  <a16:creationId xmlns:a16="http://schemas.microsoft.com/office/drawing/2014/main" id="{6D80A9E8-D723-4467-B3EF-E83CE54908ED}"/>
                </a:ext>
              </a:extLst>
            </p:cNvPr>
            <p:cNvSpPr txBox="1"/>
            <p:nvPr/>
          </p:nvSpPr>
          <p:spPr>
            <a:xfrm>
              <a:off x="2457450" y="1928766"/>
              <a:ext cx="685800" cy="283756"/>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350" dirty="0"/>
                <a:t>event</a:t>
              </a:r>
            </a:p>
          </p:txBody>
        </p:sp>
        <p:cxnSp>
          <p:nvCxnSpPr>
            <p:cNvPr id="16" name="Straight Arrow Connector 15">
              <a:extLst>
                <a:ext uri="{FF2B5EF4-FFF2-40B4-BE49-F238E27FC236}">
                  <a16:creationId xmlns:a16="http://schemas.microsoft.com/office/drawing/2014/main" id="{A5432189-6F07-402D-A63C-EA02462F2927}"/>
                </a:ext>
              </a:extLst>
            </p:cNvPr>
            <p:cNvCxnSpPr/>
            <p:nvPr/>
          </p:nvCxnSpPr>
          <p:spPr bwMode="auto">
            <a:xfrm>
              <a:off x="3429000" y="2118633"/>
              <a:ext cx="0" cy="369007"/>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17" name="Straight Arrow Connector 16">
              <a:extLst>
                <a:ext uri="{FF2B5EF4-FFF2-40B4-BE49-F238E27FC236}">
                  <a16:creationId xmlns:a16="http://schemas.microsoft.com/office/drawing/2014/main" id="{3DBB01D5-58E1-4DF9-AA6A-52EE56A5EFDC}"/>
                </a:ext>
              </a:extLst>
            </p:cNvPr>
            <p:cNvCxnSpPr/>
            <p:nvPr/>
          </p:nvCxnSpPr>
          <p:spPr bwMode="auto">
            <a:xfrm>
              <a:off x="3543300" y="2774244"/>
              <a:ext cx="0" cy="369007"/>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18" name="Straight Arrow Connector 17">
              <a:extLst>
                <a:ext uri="{FF2B5EF4-FFF2-40B4-BE49-F238E27FC236}">
                  <a16:creationId xmlns:a16="http://schemas.microsoft.com/office/drawing/2014/main" id="{DF299C15-16E0-49BA-8701-897DDAE69FFC}"/>
                </a:ext>
              </a:extLst>
            </p:cNvPr>
            <p:cNvCxnSpPr/>
            <p:nvPr/>
          </p:nvCxnSpPr>
          <p:spPr bwMode="auto">
            <a:xfrm>
              <a:off x="2343150" y="2857501"/>
              <a:ext cx="0" cy="1388680"/>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19" name="Freeform 19">
              <a:extLst>
                <a:ext uri="{FF2B5EF4-FFF2-40B4-BE49-F238E27FC236}">
                  <a16:creationId xmlns:a16="http://schemas.microsoft.com/office/drawing/2014/main" id="{92337F7D-F046-41A4-AC8C-0AC9B58C1862}"/>
                </a:ext>
              </a:extLst>
            </p:cNvPr>
            <p:cNvSpPr/>
            <p:nvPr/>
          </p:nvSpPr>
          <p:spPr bwMode="auto">
            <a:xfrm rot="1614527">
              <a:off x="6231351" y="2583318"/>
              <a:ext cx="342900" cy="595993"/>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68580" tIns="34290" rIns="68580" bIns="34290" numCol="1" rtlCol="0" anchor="t" anchorCtr="0" compatLnSpc="1">
              <a:prstTxWarp prst="textNoShape">
                <a:avLst/>
              </a:prstTxWarp>
            </a:bodyPr>
            <a:lstStyle/>
            <a:p>
              <a:endParaRPr lang="en-US">
                <a:latin typeface="Arial" charset="0"/>
              </a:endParaRPr>
            </a:p>
          </p:txBody>
        </p:sp>
      </p:grpSp>
    </p:spTree>
    <p:extLst>
      <p:ext uri="{BB962C8B-B14F-4D97-AF65-F5344CB8AC3E}">
        <p14:creationId xmlns:p14="http://schemas.microsoft.com/office/powerpoint/2010/main" val="988340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9EC01-1DFA-4502-B30B-BE7E6DDEE6B4}"/>
              </a:ext>
            </a:extLst>
          </p:cNvPr>
          <p:cNvSpPr>
            <a:spLocks noGrp="1"/>
          </p:cNvSpPr>
          <p:nvPr>
            <p:ph type="title"/>
          </p:nvPr>
        </p:nvSpPr>
        <p:spPr/>
        <p:txBody>
          <a:bodyPr/>
          <a:lstStyle/>
          <a:p>
            <a:r>
              <a:rPr lang="en-CA" dirty="0"/>
              <a:t>When to use Messaging?</a:t>
            </a:r>
          </a:p>
        </p:txBody>
      </p:sp>
      <p:sp>
        <p:nvSpPr>
          <p:cNvPr id="3" name="Text Placeholder 2">
            <a:extLst>
              <a:ext uri="{FF2B5EF4-FFF2-40B4-BE49-F238E27FC236}">
                <a16:creationId xmlns:a16="http://schemas.microsoft.com/office/drawing/2014/main" id="{0BE75A9F-2B40-474B-BC5E-0FF836277762}"/>
              </a:ext>
            </a:extLst>
          </p:cNvPr>
          <p:cNvSpPr>
            <a:spLocks noGrp="1"/>
          </p:cNvSpPr>
          <p:nvPr>
            <p:ph type="body" sz="quarter" idx="13"/>
          </p:nvPr>
        </p:nvSpPr>
        <p:spPr/>
        <p:txBody>
          <a:bodyPr/>
          <a:lstStyle/>
          <a:p>
            <a:r>
              <a:rPr lang="en-US" dirty="0"/>
              <a:t>Request/response workflow</a:t>
            </a:r>
          </a:p>
          <a:p>
            <a:r>
              <a:rPr lang="en-US" dirty="0"/>
              <a:t>Need to drive behaviors more complex than CRUD on a single resource</a:t>
            </a:r>
          </a:p>
          <a:p>
            <a:pPr lvl="1"/>
            <a:r>
              <a:rPr lang="en-US" dirty="0"/>
              <a:t>E.g. merge, complex queries</a:t>
            </a:r>
          </a:p>
          <a:p>
            <a:r>
              <a:rPr lang="en-US" dirty="0"/>
              <a:t>Need for asynchronous/indirect exchange</a:t>
            </a:r>
          </a:p>
          <a:p>
            <a:r>
              <a:rPr lang="en-US" dirty="0"/>
              <a:t>Need to communicate information about many resources but want to minimize exchanges</a:t>
            </a:r>
          </a:p>
          <a:p>
            <a:r>
              <a:rPr lang="en-US" dirty="0"/>
              <a:t>No “identity” for many resources</a:t>
            </a:r>
          </a:p>
        </p:txBody>
      </p:sp>
      <p:sp>
        <p:nvSpPr>
          <p:cNvPr id="4" name="Footer Placeholder 3">
            <a:extLst>
              <a:ext uri="{FF2B5EF4-FFF2-40B4-BE49-F238E27FC236}">
                <a16:creationId xmlns:a16="http://schemas.microsoft.com/office/drawing/2014/main" id="{1DEE2A2A-F2B1-4F17-9C99-90C85C8E73D9}"/>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0E56724E-E04D-4D94-9233-5351A5C56FF3}"/>
              </a:ext>
            </a:extLst>
          </p:cNvPr>
          <p:cNvSpPr>
            <a:spLocks noGrp="1"/>
          </p:cNvSpPr>
          <p:nvPr>
            <p:ph type="sldNum" sz="quarter" idx="11"/>
          </p:nvPr>
        </p:nvSpPr>
        <p:spPr/>
        <p:txBody>
          <a:bodyPr/>
          <a:lstStyle/>
          <a:p>
            <a:fld id="{6CACE926-AEF5-4BFE-8BD7-24414108CB7B}" type="slidenum">
              <a:rPr lang="en-US" altLang="en-US" smtClean="0"/>
              <a:pPr/>
              <a:t>21</a:t>
            </a:fld>
            <a:endParaRPr lang="en-US" altLang="en-US" dirty="0"/>
          </a:p>
        </p:txBody>
      </p:sp>
      <p:graphicFrame>
        <p:nvGraphicFramePr>
          <p:cNvPr id="6" name="Diagram 5">
            <a:extLst>
              <a:ext uri="{FF2B5EF4-FFF2-40B4-BE49-F238E27FC236}">
                <a16:creationId xmlns:a16="http://schemas.microsoft.com/office/drawing/2014/main" id="{A04F0ADE-68F8-42F9-A9F1-EF5D2E257703}"/>
              </a:ext>
            </a:extLst>
          </p:cNvPr>
          <p:cNvGraphicFramePr/>
          <p:nvPr>
            <p:extLst>
              <p:ext uri="{D42A27DB-BD31-4B8C-83A1-F6EECF244321}">
                <p14:modId xmlns:p14="http://schemas.microsoft.com/office/powerpoint/2010/main" val="353150366"/>
              </p:ext>
            </p:extLst>
          </p:nvPr>
        </p:nvGraphicFramePr>
        <p:xfrm>
          <a:off x="5354646" y="3467836"/>
          <a:ext cx="1726139" cy="16550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4087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50CF5-5A1C-4F8F-8EEA-468B64C9D0E9}"/>
              </a:ext>
            </a:extLst>
          </p:cNvPr>
          <p:cNvSpPr>
            <a:spLocks noGrp="1"/>
          </p:cNvSpPr>
          <p:nvPr>
            <p:ph type="title"/>
          </p:nvPr>
        </p:nvSpPr>
        <p:spPr/>
        <p:txBody>
          <a:bodyPr/>
          <a:lstStyle/>
          <a:p>
            <a:r>
              <a:rPr lang="en-CA" dirty="0"/>
              <a:t>When to avoid Messaging?</a:t>
            </a:r>
          </a:p>
        </p:txBody>
      </p:sp>
      <p:sp>
        <p:nvSpPr>
          <p:cNvPr id="3" name="Text Placeholder 2">
            <a:extLst>
              <a:ext uri="{FF2B5EF4-FFF2-40B4-BE49-F238E27FC236}">
                <a16:creationId xmlns:a16="http://schemas.microsoft.com/office/drawing/2014/main" id="{2EC7499D-B5F8-4E79-95F2-E6177A8D5E65}"/>
              </a:ext>
            </a:extLst>
          </p:cNvPr>
          <p:cNvSpPr>
            <a:spLocks noGrp="1"/>
          </p:cNvSpPr>
          <p:nvPr>
            <p:ph type="body" sz="quarter" idx="13"/>
          </p:nvPr>
        </p:nvSpPr>
        <p:spPr/>
        <p:txBody>
          <a:bodyPr/>
          <a:lstStyle/>
          <a:p>
            <a:r>
              <a:rPr lang="en-US" dirty="0"/>
              <a:t>Precise control required on how data gets persisted/displayed to humans</a:t>
            </a:r>
          </a:p>
          <a:p>
            <a:r>
              <a:rPr lang="en-US" dirty="0"/>
              <a:t>Need for lightweight communications</a:t>
            </a:r>
          </a:p>
          <a:p>
            <a:r>
              <a:rPr lang="en-US" dirty="0"/>
              <a:t>Want to avoid pre-negotiations on behavior</a:t>
            </a:r>
          </a:p>
        </p:txBody>
      </p:sp>
      <p:sp>
        <p:nvSpPr>
          <p:cNvPr id="4" name="Footer Placeholder 3">
            <a:extLst>
              <a:ext uri="{FF2B5EF4-FFF2-40B4-BE49-F238E27FC236}">
                <a16:creationId xmlns:a16="http://schemas.microsoft.com/office/drawing/2014/main" id="{C3B99CA3-BC2A-4B68-8CCA-4520D40D5BA6}"/>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B07983E2-7D23-484D-BF89-2A6A0DE2FD4D}"/>
              </a:ext>
            </a:extLst>
          </p:cNvPr>
          <p:cNvSpPr>
            <a:spLocks noGrp="1"/>
          </p:cNvSpPr>
          <p:nvPr>
            <p:ph type="sldNum" sz="quarter" idx="11"/>
          </p:nvPr>
        </p:nvSpPr>
        <p:spPr/>
        <p:txBody>
          <a:bodyPr/>
          <a:lstStyle/>
          <a:p>
            <a:fld id="{6CACE926-AEF5-4BFE-8BD7-24414108CB7B}" type="slidenum">
              <a:rPr lang="en-US" altLang="en-US" smtClean="0"/>
              <a:pPr/>
              <a:t>22</a:t>
            </a:fld>
            <a:endParaRPr lang="en-US" altLang="en-US" dirty="0"/>
          </a:p>
        </p:txBody>
      </p:sp>
      <p:graphicFrame>
        <p:nvGraphicFramePr>
          <p:cNvPr id="6" name="Diagram 5">
            <a:extLst>
              <a:ext uri="{FF2B5EF4-FFF2-40B4-BE49-F238E27FC236}">
                <a16:creationId xmlns:a16="http://schemas.microsoft.com/office/drawing/2014/main" id="{71759BE2-D210-49C5-B190-69976E1D3D29}"/>
              </a:ext>
            </a:extLst>
          </p:cNvPr>
          <p:cNvGraphicFramePr/>
          <p:nvPr>
            <p:extLst>
              <p:ext uri="{D42A27DB-BD31-4B8C-83A1-F6EECF244321}">
                <p14:modId xmlns:p14="http://schemas.microsoft.com/office/powerpoint/2010/main" val="353150366"/>
              </p:ext>
            </p:extLst>
          </p:nvPr>
        </p:nvGraphicFramePr>
        <p:xfrm>
          <a:off x="5354646" y="3467836"/>
          <a:ext cx="1726139" cy="16550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0080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790D5-683A-4025-B51E-D5472B9F2626}"/>
              </a:ext>
            </a:extLst>
          </p:cNvPr>
          <p:cNvSpPr>
            <a:spLocks noGrp="1"/>
          </p:cNvSpPr>
          <p:nvPr>
            <p:ph type="title"/>
          </p:nvPr>
        </p:nvSpPr>
        <p:spPr/>
        <p:txBody>
          <a:bodyPr/>
          <a:lstStyle/>
          <a:p>
            <a:r>
              <a:rPr lang="en-CA" dirty="0"/>
              <a:t>Other</a:t>
            </a:r>
          </a:p>
        </p:txBody>
      </p:sp>
      <p:sp>
        <p:nvSpPr>
          <p:cNvPr id="3" name="Text Placeholder 2">
            <a:extLst>
              <a:ext uri="{FF2B5EF4-FFF2-40B4-BE49-F238E27FC236}">
                <a16:creationId xmlns:a16="http://schemas.microsoft.com/office/drawing/2014/main" id="{A8245866-5EF3-489D-89BA-2A0CA6CA442B}"/>
              </a:ext>
            </a:extLst>
          </p:cNvPr>
          <p:cNvSpPr>
            <a:spLocks noGrp="1"/>
          </p:cNvSpPr>
          <p:nvPr>
            <p:ph type="body" sz="quarter" idx="13"/>
          </p:nvPr>
        </p:nvSpPr>
        <p:spPr/>
        <p:txBody>
          <a:bodyPr/>
          <a:lstStyle/>
          <a:p>
            <a:r>
              <a:rPr lang="en-US" dirty="0"/>
              <a:t>FHIR can be used for interoperability in other ways too</a:t>
            </a:r>
          </a:p>
          <a:p>
            <a:pPr lvl="1"/>
            <a:r>
              <a:rPr lang="en-US" dirty="0"/>
              <a:t>Payload in SOAP messages</a:t>
            </a:r>
          </a:p>
          <a:p>
            <a:pPr lvl="1"/>
            <a:r>
              <a:rPr lang="en-US" dirty="0"/>
              <a:t>Persistence model for shared database interface</a:t>
            </a:r>
          </a:p>
          <a:p>
            <a:pPr lvl="1"/>
            <a:r>
              <a:rPr lang="en-US" dirty="0"/>
              <a:t>Shared object model</a:t>
            </a:r>
          </a:p>
          <a:p>
            <a:pPr lvl="1"/>
            <a:r>
              <a:rPr lang="en-US" dirty="0"/>
              <a:t>…</a:t>
            </a:r>
          </a:p>
          <a:p>
            <a:r>
              <a:rPr lang="en-US" dirty="0"/>
              <a:t>Only requirement is that data complies with one of the FHIR syntaxes and the FHIR semantics</a:t>
            </a:r>
          </a:p>
        </p:txBody>
      </p:sp>
      <p:sp>
        <p:nvSpPr>
          <p:cNvPr id="4" name="Footer Placeholder 3">
            <a:extLst>
              <a:ext uri="{FF2B5EF4-FFF2-40B4-BE49-F238E27FC236}">
                <a16:creationId xmlns:a16="http://schemas.microsoft.com/office/drawing/2014/main" id="{CBE3CC8F-2AE4-4BC9-A525-A2184DCEA4A1}"/>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744D3FCE-0221-4B61-A782-79A1D5E28019}"/>
              </a:ext>
            </a:extLst>
          </p:cNvPr>
          <p:cNvSpPr>
            <a:spLocks noGrp="1"/>
          </p:cNvSpPr>
          <p:nvPr>
            <p:ph type="sldNum" sz="quarter" idx="11"/>
          </p:nvPr>
        </p:nvSpPr>
        <p:spPr/>
        <p:txBody>
          <a:bodyPr/>
          <a:lstStyle/>
          <a:p>
            <a:fld id="{6CACE926-AEF5-4BFE-8BD7-24414108CB7B}" type="slidenum">
              <a:rPr lang="en-US" altLang="en-US" smtClean="0"/>
              <a:pPr/>
              <a:t>23</a:t>
            </a:fld>
            <a:endParaRPr lang="en-US" altLang="en-US" dirty="0"/>
          </a:p>
        </p:txBody>
      </p:sp>
      <p:graphicFrame>
        <p:nvGraphicFramePr>
          <p:cNvPr id="6" name="Diagram 5">
            <a:extLst>
              <a:ext uri="{FF2B5EF4-FFF2-40B4-BE49-F238E27FC236}">
                <a16:creationId xmlns:a16="http://schemas.microsoft.com/office/drawing/2014/main" id="{EECA683F-B7EA-43DD-A8BA-750F4724D9B3}"/>
              </a:ext>
            </a:extLst>
          </p:cNvPr>
          <p:cNvGraphicFramePr/>
          <p:nvPr>
            <p:extLst>
              <p:ext uri="{D42A27DB-BD31-4B8C-83A1-F6EECF244321}">
                <p14:modId xmlns:p14="http://schemas.microsoft.com/office/powerpoint/2010/main" val="775871922"/>
              </p:ext>
            </p:extLst>
          </p:nvPr>
        </p:nvGraphicFramePr>
        <p:xfrm>
          <a:off x="6666784" y="3382627"/>
          <a:ext cx="1331640" cy="11577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8173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B1901-A279-45FB-AA0C-953618033115}"/>
              </a:ext>
            </a:extLst>
          </p:cNvPr>
          <p:cNvSpPr>
            <a:spLocks noGrp="1"/>
          </p:cNvSpPr>
          <p:nvPr>
            <p:ph type="title"/>
          </p:nvPr>
        </p:nvSpPr>
        <p:spPr/>
        <p:txBody>
          <a:bodyPr/>
          <a:lstStyle/>
          <a:p>
            <a:r>
              <a:rPr lang="en-CA" dirty="0"/>
              <a:t>When to use other paradigms?</a:t>
            </a:r>
          </a:p>
        </p:txBody>
      </p:sp>
      <p:sp>
        <p:nvSpPr>
          <p:cNvPr id="3" name="Text Placeholder 2">
            <a:extLst>
              <a:ext uri="{FF2B5EF4-FFF2-40B4-BE49-F238E27FC236}">
                <a16:creationId xmlns:a16="http://schemas.microsoft.com/office/drawing/2014/main" id="{8DDC85C3-19C6-4BBC-B730-12912B4E903A}"/>
              </a:ext>
            </a:extLst>
          </p:cNvPr>
          <p:cNvSpPr>
            <a:spLocks noGrp="1"/>
          </p:cNvSpPr>
          <p:nvPr>
            <p:ph type="body" sz="quarter" idx="13"/>
          </p:nvPr>
        </p:nvSpPr>
        <p:spPr/>
        <p:txBody>
          <a:bodyPr/>
          <a:lstStyle/>
          <a:p>
            <a:r>
              <a:rPr lang="en-US" dirty="0"/>
              <a:t>Use a custom paradigm when capabilities of other paradigms don’t fit requirement</a:t>
            </a:r>
          </a:p>
          <a:p>
            <a:pPr lvl="1"/>
            <a:r>
              <a:rPr lang="en-US" dirty="0"/>
              <a:t>Need for a different form of interface technology</a:t>
            </a:r>
          </a:p>
          <a:p>
            <a:pPr lvl="1"/>
            <a:r>
              <a:rPr lang="en-US" dirty="0"/>
              <a:t>Operations other than CRUD on a resource (e.g. decision support)</a:t>
            </a:r>
          </a:p>
          <a:p>
            <a:pPr lvl="1"/>
            <a:r>
              <a:rPr lang="en-US" dirty="0"/>
              <a:t>Workflow more complex than simple request/response</a:t>
            </a:r>
          </a:p>
          <a:p>
            <a:pPr lvl="1"/>
            <a:r>
              <a:rPr lang="en-US" dirty="0"/>
              <a:t>Need to mix document persistence with behavior</a:t>
            </a:r>
          </a:p>
        </p:txBody>
      </p:sp>
      <p:sp>
        <p:nvSpPr>
          <p:cNvPr id="4" name="Footer Placeholder 3">
            <a:extLst>
              <a:ext uri="{FF2B5EF4-FFF2-40B4-BE49-F238E27FC236}">
                <a16:creationId xmlns:a16="http://schemas.microsoft.com/office/drawing/2014/main" id="{D973A69E-9BEF-41CB-9271-CAA3D5A36B77}"/>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36BBA1E3-45D1-4A44-BAFC-3897994463C9}"/>
              </a:ext>
            </a:extLst>
          </p:cNvPr>
          <p:cNvSpPr>
            <a:spLocks noGrp="1"/>
          </p:cNvSpPr>
          <p:nvPr>
            <p:ph type="sldNum" sz="quarter" idx="11"/>
          </p:nvPr>
        </p:nvSpPr>
        <p:spPr/>
        <p:txBody>
          <a:bodyPr/>
          <a:lstStyle/>
          <a:p>
            <a:fld id="{6CACE926-AEF5-4BFE-8BD7-24414108CB7B}" type="slidenum">
              <a:rPr lang="en-US" altLang="en-US" smtClean="0"/>
              <a:pPr/>
              <a:t>24</a:t>
            </a:fld>
            <a:endParaRPr lang="en-US" altLang="en-US" dirty="0"/>
          </a:p>
        </p:txBody>
      </p:sp>
      <p:graphicFrame>
        <p:nvGraphicFramePr>
          <p:cNvPr id="6" name="Diagram 5">
            <a:extLst>
              <a:ext uri="{FF2B5EF4-FFF2-40B4-BE49-F238E27FC236}">
                <a16:creationId xmlns:a16="http://schemas.microsoft.com/office/drawing/2014/main" id="{1B59B345-96A6-457E-B406-37EB6D8BACB7}"/>
              </a:ext>
            </a:extLst>
          </p:cNvPr>
          <p:cNvGraphicFramePr/>
          <p:nvPr>
            <p:extLst>
              <p:ext uri="{D42A27DB-BD31-4B8C-83A1-F6EECF244321}">
                <p14:modId xmlns:p14="http://schemas.microsoft.com/office/powerpoint/2010/main" val="775871922"/>
              </p:ext>
            </p:extLst>
          </p:nvPr>
        </p:nvGraphicFramePr>
        <p:xfrm>
          <a:off x="6666784" y="3382627"/>
          <a:ext cx="1331640" cy="11577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9813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67723-8BE6-4916-A049-A6CC221EBD37}"/>
              </a:ext>
            </a:extLst>
          </p:cNvPr>
          <p:cNvSpPr>
            <a:spLocks noGrp="1"/>
          </p:cNvSpPr>
          <p:nvPr>
            <p:ph type="title"/>
          </p:nvPr>
        </p:nvSpPr>
        <p:spPr/>
        <p:txBody>
          <a:bodyPr/>
          <a:lstStyle/>
          <a:p>
            <a:r>
              <a:rPr lang="en-CA" dirty="0"/>
              <a:t>When not to use ‘other’?</a:t>
            </a:r>
          </a:p>
        </p:txBody>
      </p:sp>
      <p:sp>
        <p:nvSpPr>
          <p:cNvPr id="3" name="Text Placeholder 2">
            <a:extLst>
              <a:ext uri="{FF2B5EF4-FFF2-40B4-BE49-F238E27FC236}">
                <a16:creationId xmlns:a16="http://schemas.microsoft.com/office/drawing/2014/main" id="{2FA197DE-D494-4AD5-86BD-EA439F541687}"/>
              </a:ext>
            </a:extLst>
          </p:cNvPr>
          <p:cNvSpPr>
            <a:spLocks noGrp="1"/>
          </p:cNvSpPr>
          <p:nvPr>
            <p:ph type="body" sz="quarter" idx="13"/>
          </p:nvPr>
        </p:nvSpPr>
        <p:spPr/>
        <p:txBody>
          <a:bodyPr/>
          <a:lstStyle/>
          <a:p>
            <a:r>
              <a:rPr lang="en-US" dirty="0"/>
              <a:t>When something else will do the job as well</a:t>
            </a:r>
          </a:p>
          <a:p>
            <a:pPr lvl="1"/>
            <a:r>
              <a:rPr lang="en-US" dirty="0"/>
              <a:t>i.e. Don’t define a custom service for something that already naturally is handled by REST, messaging, etc.</a:t>
            </a:r>
          </a:p>
        </p:txBody>
      </p:sp>
      <p:sp>
        <p:nvSpPr>
          <p:cNvPr id="4" name="Footer Placeholder 3">
            <a:extLst>
              <a:ext uri="{FF2B5EF4-FFF2-40B4-BE49-F238E27FC236}">
                <a16:creationId xmlns:a16="http://schemas.microsoft.com/office/drawing/2014/main" id="{D39A3560-7D11-4135-94A5-09D3C4381D8B}"/>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971A674C-06C3-41BB-9647-CED9C4CBD2BD}"/>
              </a:ext>
            </a:extLst>
          </p:cNvPr>
          <p:cNvSpPr>
            <a:spLocks noGrp="1"/>
          </p:cNvSpPr>
          <p:nvPr>
            <p:ph type="sldNum" sz="quarter" idx="11"/>
          </p:nvPr>
        </p:nvSpPr>
        <p:spPr/>
        <p:txBody>
          <a:bodyPr/>
          <a:lstStyle/>
          <a:p>
            <a:fld id="{6CACE926-AEF5-4BFE-8BD7-24414108CB7B}" type="slidenum">
              <a:rPr lang="en-US" altLang="en-US" smtClean="0"/>
              <a:pPr/>
              <a:t>25</a:t>
            </a:fld>
            <a:endParaRPr lang="en-US" altLang="en-US" dirty="0"/>
          </a:p>
        </p:txBody>
      </p:sp>
      <p:graphicFrame>
        <p:nvGraphicFramePr>
          <p:cNvPr id="6" name="Diagram 5">
            <a:extLst>
              <a:ext uri="{FF2B5EF4-FFF2-40B4-BE49-F238E27FC236}">
                <a16:creationId xmlns:a16="http://schemas.microsoft.com/office/drawing/2014/main" id="{F8535B5D-DD68-4A4B-B6D1-148222814AE5}"/>
              </a:ext>
            </a:extLst>
          </p:cNvPr>
          <p:cNvGraphicFramePr/>
          <p:nvPr>
            <p:extLst>
              <p:ext uri="{D42A27DB-BD31-4B8C-83A1-F6EECF244321}">
                <p14:modId xmlns:p14="http://schemas.microsoft.com/office/powerpoint/2010/main" val="775871922"/>
              </p:ext>
            </p:extLst>
          </p:nvPr>
        </p:nvGraphicFramePr>
        <p:xfrm>
          <a:off x="6666784" y="3382627"/>
          <a:ext cx="1331640" cy="11577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0992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C4E36-223C-45A8-80E3-08D1CE2474BC}"/>
              </a:ext>
            </a:extLst>
          </p:cNvPr>
          <p:cNvSpPr>
            <a:spLocks noGrp="1"/>
          </p:cNvSpPr>
          <p:nvPr>
            <p:ph type="title"/>
          </p:nvPr>
        </p:nvSpPr>
        <p:spPr/>
        <p:txBody>
          <a:bodyPr/>
          <a:lstStyle/>
          <a:p>
            <a:r>
              <a:rPr lang="en-CA" dirty="0"/>
              <a:t>Paradigm guidance</a:t>
            </a:r>
          </a:p>
        </p:txBody>
      </p:sp>
      <p:sp>
        <p:nvSpPr>
          <p:cNvPr id="3" name="Text Placeholder 2">
            <a:extLst>
              <a:ext uri="{FF2B5EF4-FFF2-40B4-BE49-F238E27FC236}">
                <a16:creationId xmlns:a16="http://schemas.microsoft.com/office/drawing/2014/main" id="{0D55B0B1-BB1F-4387-A963-2E0ADB248CF2}"/>
              </a:ext>
            </a:extLst>
          </p:cNvPr>
          <p:cNvSpPr>
            <a:spLocks noGrp="1"/>
          </p:cNvSpPr>
          <p:nvPr>
            <p:ph type="body" sz="quarter" idx="13"/>
          </p:nvPr>
        </p:nvSpPr>
        <p:spPr/>
        <p:txBody>
          <a:bodyPr/>
          <a:lstStyle/>
          <a:p>
            <a:r>
              <a:rPr lang="en-US" dirty="0"/>
              <a:t>No absolutes</a:t>
            </a:r>
          </a:p>
          <a:p>
            <a:pPr lvl="1"/>
            <a:r>
              <a:rPr lang="en-US" dirty="0"/>
              <a:t>Consider a “when to avoid” as a note of caution</a:t>
            </a:r>
          </a:p>
          <a:p>
            <a:pPr lvl="1"/>
            <a:r>
              <a:rPr lang="en-US" dirty="0"/>
              <a:t>Capabilities/architecture of legacy will often drive approach, particularly initially</a:t>
            </a:r>
          </a:p>
          <a:p>
            <a:pPr lvl="2"/>
            <a:r>
              <a:rPr lang="en-US" dirty="0"/>
              <a:t>E.g. If v2 back end, messaging</a:t>
            </a:r>
          </a:p>
          <a:p>
            <a:pPr lvl="1"/>
            <a:r>
              <a:rPr lang="en-US" dirty="0"/>
              <a:t>Architectures will be driven by legacy requirements, architectural preferences, enterprise architecture commitments, etc.</a:t>
            </a:r>
          </a:p>
        </p:txBody>
      </p:sp>
      <p:sp>
        <p:nvSpPr>
          <p:cNvPr id="4" name="Footer Placeholder 3">
            <a:extLst>
              <a:ext uri="{FF2B5EF4-FFF2-40B4-BE49-F238E27FC236}">
                <a16:creationId xmlns:a16="http://schemas.microsoft.com/office/drawing/2014/main" id="{83151F77-9765-41A1-B8AF-0B52B47EE6DA}"/>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5119027B-87B1-40C9-B97C-A2F1932761C6}"/>
              </a:ext>
            </a:extLst>
          </p:cNvPr>
          <p:cNvSpPr>
            <a:spLocks noGrp="1"/>
          </p:cNvSpPr>
          <p:nvPr>
            <p:ph type="sldNum" sz="quarter" idx="11"/>
          </p:nvPr>
        </p:nvSpPr>
        <p:spPr/>
        <p:txBody>
          <a:bodyPr/>
          <a:lstStyle/>
          <a:p>
            <a:fld id="{6CACE926-AEF5-4BFE-8BD7-24414108CB7B}" type="slidenum">
              <a:rPr lang="en-US" altLang="en-US" smtClean="0"/>
              <a:pPr/>
              <a:t>26</a:t>
            </a:fld>
            <a:endParaRPr lang="en-US" altLang="en-US" dirty="0"/>
          </a:p>
        </p:txBody>
      </p:sp>
    </p:spTree>
    <p:extLst>
      <p:ext uri="{BB962C8B-B14F-4D97-AF65-F5344CB8AC3E}">
        <p14:creationId xmlns:p14="http://schemas.microsoft.com/office/powerpoint/2010/main" val="2835913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CF1BE-A090-4C93-A478-95EB141F61EF}"/>
              </a:ext>
            </a:extLst>
          </p:cNvPr>
          <p:cNvSpPr>
            <a:spLocks noGrp="1"/>
          </p:cNvSpPr>
          <p:nvPr>
            <p:ph type="title"/>
          </p:nvPr>
        </p:nvSpPr>
        <p:spPr/>
        <p:txBody>
          <a:bodyPr/>
          <a:lstStyle/>
          <a:p>
            <a:r>
              <a:rPr lang="en-CA" dirty="0"/>
              <a:t>Combining paradigms</a:t>
            </a:r>
          </a:p>
        </p:txBody>
      </p:sp>
      <p:sp>
        <p:nvSpPr>
          <p:cNvPr id="3" name="Text Placeholder 2">
            <a:extLst>
              <a:ext uri="{FF2B5EF4-FFF2-40B4-BE49-F238E27FC236}">
                <a16:creationId xmlns:a16="http://schemas.microsoft.com/office/drawing/2014/main" id="{748D8493-E597-469B-80DD-6FDA9560582E}"/>
              </a:ext>
            </a:extLst>
          </p:cNvPr>
          <p:cNvSpPr>
            <a:spLocks noGrp="1"/>
          </p:cNvSpPr>
          <p:nvPr>
            <p:ph type="body" sz="quarter" idx="13"/>
          </p:nvPr>
        </p:nvSpPr>
        <p:spPr/>
        <p:txBody>
          <a:bodyPr/>
          <a:lstStyle/>
          <a:p>
            <a:r>
              <a:rPr lang="en-US" dirty="0"/>
              <a:t>No requirement for a system to only support one paradigm</a:t>
            </a:r>
          </a:p>
          <a:p>
            <a:pPr lvl="1"/>
            <a:r>
              <a:rPr lang="en-US" dirty="0"/>
              <a:t>E.g. hospital may be primarily messaging, but use documents for discharge summaries and reports and expose registries and appointments via REST with a few custom services for decision support or specialized workflow</a:t>
            </a:r>
          </a:p>
          <a:p>
            <a:pPr lvl="0"/>
            <a:r>
              <a:rPr lang="en-US" dirty="0"/>
              <a:t>Data (generally) shared easily across paradigm boundaries</a:t>
            </a:r>
          </a:p>
        </p:txBody>
      </p:sp>
      <p:sp>
        <p:nvSpPr>
          <p:cNvPr id="4" name="Footer Placeholder 3">
            <a:extLst>
              <a:ext uri="{FF2B5EF4-FFF2-40B4-BE49-F238E27FC236}">
                <a16:creationId xmlns:a16="http://schemas.microsoft.com/office/drawing/2014/main" id="{4663CA2A-500F-422E-AB05-EB29F4EE6FC1}"/>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C1647E54-BEA6-43D8-9D0E-B7CA6A665094}"/>
              </a:ext>
            </a:extLst>
          </p:cNvPr>
          <p:cNvSpPr>
            <a:spLocks noGrp="1"/>
          </p:cNvSpPr>
          <p:nvPr>
            <p:ph type="sldNum" sz="quarter" idx="11"/>
          </p:nvPr>
        </p:nvSpPr>
        <p:spPr/>
        <p:txBody>
          <a:bodyPr/>
          <a:lstStyle/>
          <a:p>
            <a:fld id="{6CACE926-AEF5-4BFE-8BD7-24414108CB7B}" type="slidenum">
              <a:rPr lang="en-US" altLang="en-US" smtClean="0"/>
              <a:pPr/>
              <a:t>27</a:t>
            </a:fld>
            <a:endParaRPr lang="en-US" altLang="en-US" dirty="0"/>
          </a:p>
        </p:txBody>
      </p:sp>
    </p:spTree>
    <p:extLst>
      <p:ext uri="{BB962C8B-B14F-4D97-AF65-F5344CB8AC3E}">
        <p14:creationId xmlns:p14="http://schemas.microsoft.com/office/powerpoint/2010/main" val="4090152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F1B11-F5CE-4364-95D0-C9CCE4AFEC53}"/>
              </a:ext>
            </a:extLst>
          </p:cNvPr>
          <p:cNvSpPr>
            <a:spLocks noGrp="1"/>
          </p:cNvSpPr>
          <p:nvPr>
            <p:ph type="title"/>
          </p:nvPr>
        </p:nvSpPr>
        <p:spPr/>
        <p:txBody>
          <a:bodyPr/>
          <a:lstStyle/>
          <a:p>
            <a:r>
              <a:rPr lang="en-CA" dirty="0"/>
              <a:t>Caveats with combining paradigms</a:t>
            </a:r>
          </a:p>
        </p:txBody>
      </p:sp>
      <p:sp>
        <p:nvSpPr>
          <p:cNvPr id="3" name="Text Placeholder 2">
            <a:extLst>
              <a:ext uri="{FF2B5EF4-FFF2-40B4-BE49-F238E27FC236}">
                <a16:creationId xmlns:a16="http://schemas.microsoft.com/office/drawing/2014/main" id="{80EEAE9F-FF3A-48A8-B86D-8AB7B92AB26E}"/>
              </a:ext>
            </a:extLst>
          </p:cNvPr>
          <p:cNvSpPr>
            <a:spLocks noGrp="1"/>
          </p:cNvSpPr>
          <p:nvPr>
            <p:ph type="body" sz="quarter" idx="13"/>
          </p:nvPr>
        </p:nvSpPr>
        <p:spPr/>
        <p:txBody>
          <a:bodyPr/>
          <a:lstStyle/>
          <a:p>
            <a:r>
              <a:rPr lang="en-US" dirty="0"/>
              <a:t>If updates come in via document, message or service, RESTful version id still needs to increment</a:t>
            </a:r>
          </a:p>
          <a:p>
            <a:r>
              <a:rPr lang="en-US" dirty="0"/>
              <a:t>Documents should typically be persisted whole, not reconstituted from parts</a:t>
            </a:r>
          </a:p>
          <a:p>
            <a:pPr lvl="1"/>
            <a:r>
              <a:rPr lang="en-US" dirty="0"/>
              <a:t>Ensures signature validity</a:t>
            </a:r>
          </a:p>
          <a:p>
            <a:pPr lvl="0"/>
            <a:r>
              <a:rPr lang="en-US" dirty="0"/>
              <a:t>Legacy messaging systems may not provide the metadata to easily expose or manipulate discrete resources via REST</a:t>
            </a:r>
          </a:p>
        </p:txBody>
      </p:sp>
      <p:sp>
        <p:nvSpPr>
          <p:cNvPr id="4" name="Footer Placeholder 3">
            <a:extLst>
              <a:ext uri="{FF2B5EF4-FFF2-40B4-BE49-F238E27FC236}">
                <a16:creationId xmlns:a16="http://schemas.microsoft.com/office/drawing/2014/main" id="{E6DB48B0-77E3-4361-A030-EA0EEB599955}"/>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59F85190-AFB7-4BA6-9643-34DC6AF141C1}"/>
              </a:ext>
            </a:extLst>
          </p:cNvPr>
          <p:cNvSpPr>
            <a:spLocks noGrp="1"/>
          </p:cNvSpPr>
          <p:nvPr>
            <p:ph type="sldNum" sz="quarter" idx="11"/>
          </p:nvPr>
        </p:nvSpPr>
        <p:spPr/>
        <p:txBody>
          <a:bodyPr/>
          <a:lstStyle/>
          <a:p>
            <a:fld id="{6CACE926-AEF5-4BFE-8BD7-24414108CB7B}" type="slidenum">
              <a:rPr lang="en-US" altLang="en-US" smtClean="0"/>
              <a:pPr/>
              <a:t>28</a:t>
            </a:fld>
            <a:endParaRPr lang="en-US" altLang="en-US" dirty="0"/>
          </a:p>
        </p:txBody>
      </p:sp>
    </p:spTree>
    <p:extLst>
      <p:ext uri="{BB962C8B-B14F-4D97-AF65-F5344CB8AC3E}">
        <p14:creationId xmlns:p14="http://schemas.microsoft.com/office/powerpoint/2010/main" val="348905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82C5E-2A4F-4B1B-9FD5-1C5D6B8636D3}"/>
              </a:ext>
            </a:extLst>
          </p:cNvPr>
          <p:cNvSpPr>
            <a:spLocks noGrp="1"/>
          </p:cNvSpPr>
          <p:nvPr>
            <p:ph type="title"/>
          </p:nvPr>
        </p:nvSpPr>
        <p:spPr/>
        <p:txBody>
          <a:bodyPr/>
          <a:lstStyle/>
          <a:p>
            <a:r>
              <a:rPr lang="en-CA" dirty="0"/>
              <a:t>Apply it</a:t>
            </a:r>
          </a:p>
        </p:txBody>
      </p:sp>
      <p:sp>
        <p:nvSpPr>
          <p:cNvPr id="3" name="Text Placeholder 2">
            <a:extLst>
              <a:ext uri="{FF2B5EF4-FFF2-40B4-BE49-F238E27FC236}">
                <a16:creationId xmlns:a16="http://schemas.microsoft.com/office/drawing/2014/main" id="{EF35ED6F-ABE2-4018-A03B-24E15094FFD7}"/>
              </a:ext>
            </a:extLst>
          </p:cNvPr>
          <p:cNvSpPr>
            <a:spLocks noGrp="1"/>
          </p:cNvSpPr>
          <p:nvPr>
            <p:ph type="body" sz="quarter" idx="13"/>
          </p:nvPr>
        </p:nvSpPr>
        <p:spPr/>
        <p:txBody>
          <a:bodyPr/>
          <a:lstStyle/>
          <a:p>
            <a:r>
              <a:rPr lang="en-CA" dirty="0"/>
              <a:t>What paradigm(s) are you like to use in your organization and why?</a:t>
            </a:r>
          </a:p>
        </p:txBody>
      </p:sp>
      <p:sp>
        <p:nvSpPr>
          <p:cNvPr id="4" name="Footer Placeholder 3">
            <a:extLst>
              <a:ext uri="{FF2B5EF4-FFF2-40B4-BE49-F238E27FC236}">
                <a16:creationId xmlns:a16="http://schemas.microsoft.com/office/drawing/2014/main" id="{990DB5E4-A2A0-442A-B1E4-B47B2BD18325}"/>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42D93E73-5E14-4F25-AE30-9F3B54553E82}"/>
              </a:ext>
            </a:extLst>
          </p:cNvPr>
          <p:cNvSpPr>
            <a:spLocks noGrp="1"/>
          </p:cNvSpPr>
          <p:nvPr>
            <p:ph type="sldNum" sz="quarter" idx="11"/>
          </p:nvPr>
        </p:nvSpPr>
        <p:spPr/>
        <p:txBody>
          <a:bodyPr/>
          <a:lstStyle/>
          <a:p>
            <a:fld id="{6CACE926-AEF5-4BFE-8BD7-24414108CB7B}" type="slidenum">
              <a:rPr lang="en-US" altLang="en-US" smtClean="0"/>
              <a:pPr/>
              <a:t>29</a:t>
            </a:fld>
            <a:endParaRPr lang="en-US" altLang="en-US" dirty="0"/>
          </a:p>
        </p:txBody>
      </p:sp>
    </p:spTree>
    <p:extLst>
      <p:ext uri="{BB962C8B-B14F-4D97-AF65-F5344CB8AC3E}">
        <p14:creationId xmlns:p14="http://schemas.microsoft.com/office/powerpoint/2010/main" val="2083126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20740-41E0-4506-ACF9-1E6C096A12A6}"/>
              </a:ext>
            </a:extLst>
          </p:cNvPr>
          <p:cNvSpPr>
            <a:spLocks noGrp="1"/>
          </p:cNvSpPr>
          <p:nvPr>
            <p:ph type="title"/>
          </p:nvPr>
        </p:nvSpPr>
        <p:spPr/>
        <p:txBody>
          <a:bodyPr/>
          <a:lstStyle/>
          <a:p>
            <a:r>
              <a:rPr lang="en-CA" dirty="0"/>
              <a:t>This presentation</a:t>
            </a:r>
          </a:p>
        </p:txBody>
      </p:sp>
      <p:sp>
        <p:nvSpPr>
          <p:cNvPr id="3" name="Text Placeholder 2">
            <a:extLst>
              <a:ext uri="{FF2B5EF4-FFF2-40B4-BE49-F238E27FC236}">
                <a16:creationId xmlns:a16="http://schemas.microsoft.com/office/drawing/2014/main" id="{8658CFB9-FE85-4E39-9166-A06B75377DB7}"/>
              </a:ext>
            </a:extLst>
          </p:cNvPr>
          <p:cNvSpPr>
            <a:spLocks noGrp="1"/>
          </p:cNvSpPr>
          <p:nvPr>
            <p:ph type="body" sz="quarter" idx="13"/>
          </p:nvPr>
        </p:nvSpPr>
        <p:spPr/>
        <p:txBody>
          <a:bodyPr/>
          <a:lstStyle/>
          <a:p>
            <a:r>
              <a:rPr lang="en-US" dirty="0"/>
              <a:t>Can be downloaded here:</a:t>
            </a:r>
          </a:p>
          <a:p>
            <a:pPr lvl="1"/>
            <a:r>
              <a:rPr lang="en-CA" dirty="0">
                <a:hlinkClick r:id="rId2"/>
              </a:rPr>
              <a:t>https://github.com/FHIR/documents/raw/master/presentations/2019-04%20Webinars/Designing%20FHIR%20Solutions.pptx</a:t>
            </a:r>
            <a:endParaRPr lang="en-CA" dirty="0"/>
          </a:p>
          <a:p>
            <a:r>
              <a:rPr lang="en-US" dirty="0"/>
              <a:t>Is licensed for use under the Creative Commons, specifically:</a:t>
            </a:r>
          </a:p>
          <a:p>
            <a:pPr lvl="1"/>
            <a:r>
              <a:rPr lang="en-CA" dirty="0">
                <a:hlinkClick r:id="rId3"/>
              </a:rPr>
              <a:t>Creative Commons Attribution 3.0 </a:t>
            </a:r>
            <a:r>
              <a:rPr lang="en-CA" dirty="0" err="1">
                <a:hlinkClick r:id="rId3"/>
              </a:rPr>
              <a:t>Unported</a:t>
            </a:r>
            <a:r>
              <a:rPr lang="en-CA" dirty="0">
                <a:hlinkClick r:id="rId3"/>
              </a:rPr>
              <a:t> License</a:t>
            </a:r>
            <a:endParaRPr lang="en-CA" dirty="0"/>
          </a:p>
          <a:p>
            <a:pPr lvl="1"/>
            <a:r>
              <a:rPr lang="en-US" dirty="0"/>
              <a:t>(Do with it as you wish, so long as you give credit)</a:t>
            </a:r>
            <a:endParaRPr lang="en-CA" dirty="0"/>
          </a:p>
        </p:txBody>
      </p:sp>
      <p:sp>
        <p:nvSpPr>
          <p:cNvPr id="4" name="Footer Placeholder 3">
            <a:extLst>
              <a:ext uri="{FF2B5EF4-FFF2-40B4-BE49-F238E27FC236}">
                <a16:creationId xmlns:a16="http://schemas.microsoft.com/office/drawing/2014/main" id="{8F6D57C0-A854-496B-B3D6-7D0866AD1779}"/>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2E98E133-1E68-41EA-8BB0-C1B6C3A8AB27}"/>
              </a:ext>
            </a:extLst>
          </p:cNvPr>
          <p:cNvSpPr>
            <a:spLocks noGrp="1"/>
          </p:cNvSpPr>
          <p:nvPr>
            <p:ph type="sldNum" sz="quarter" idx="11"/>
          </p:nvPr>
        </p:nvSpPr>
        <p:spPr/>
        <p:txBody>
          <a:bodyPr/>
          <a:lstStyle/>
          <a:p>
            <a:fld id="{6CACE926-AEF5-4BFE-8BD7-24414108CB7B}" type="slidenum">
              <a:rPr lang="en-US" altLang="en-US" smtClean="0"/>
              <a:pPr/>
              <a:t>3</a:t>
            </a:fld>
            <a:endParaRPr lang="en-US" altLang="en-US" dirty="0"/>
          </a:p>
        </p:txBody>
      </p:sp>
      <p:pic>
        <p:nvPicPr>
          <p:cNvPr id="6" name="Picture 5" descr="Creative Commons Licence">
            <a:extLst>
              <a:ext uri="{FF2B5EF4-FFF2-40B4-BE49-F238E27FC236}">
                <a16:creationId xmlns:a16="http://schemas.microsoft.com/office/drawing/2014/main" id="{7A5EF91D-53F5-496C-A64B-14BDB446A9A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2400" y="3680113"/>
            <a:ext cx="1135626"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466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1D5BA-2EE1-422A-87AF-6429AAACDE27}"/>
              </a:ext>
            </a:extLst>
          </p:cNvPr>
          <p:cNvSpPr>
            <a:spLocks noGrp="1"/>
          </p:cNvSpPr>
          <p:nvPr>
            <p:ph type="title"/>
          </p:nvPr>
        </p:nvSpPr>
        <p:spPr/>
        <p:txBody>
          <a:bodyPr/>
          <a:lstStyle/>
          <a:p>
            <a:r>
              <a:rPr lang="en-CA" dirty="0"/>
              <a:t>Learning Objectives</a:t>
            </a:r>
          </a:p>
        </p:txBody>
      </p:sp>
      <p:sp>
        <p:nvSpPr>
          <p:cNvPr id="3" name="Text Placeholder 2">
            <a:extLst>
              <a:ext uri="{FF2B5EF4-FFF2-40B4-BE49-F238E27FC236}">
                <a16:creationId xmlns:a16="http://schemas.microsoft.com/office/drawing/2014/main" id="{60E387F5-B2AE-4856-8267-483044E50554}"/>
              </a:ext>
            </a:extLst>
          </p:cNvPr>
          <p:cNvSpPr>
            <a:spLocks noGrp="1"/>
          </p:cNvSpPr>
          <p:nvPr>
            <p:ph type="body" sz="quarter" idx="13"/>
          </p:nvPr>
        </p:nvSpPr>
        <p:spPr/>
        <p:txBody>
          <a:bodyPr/>
          <a:lstStyle/>
          <a:p>
            <a:r>
              <a:rPr lang="en-US" dirty="0"/>
              <a:t>You should be able to:</a:t>
            </a:r>
          </a:p>
          <a:p>
            <a:pPr lvl="1"/>
            <a:r>
              <a:rPr lang="en-US" b="1" dirty="0"/>
              <a:t>List FHIR’s interoperability paradigms and explain when each should be used</a:t>
            </a:r>
          </a:p>
          <a:p>
            <a:pPr lvl="1"/>
            <a:r>
              <a:rPr lang="en-US" dirty="0"/>
              <a:t>Give examples of where FHIR can fit in the architectural stack</a:t>
            </a:r>
          </a:p>
          <a:p>
            <a:pPr lvl="1"/>
            <a:r>
              <a:rPr lang="en-US" dirty="0"/>
              <a:t>Identify several FHIR architectural considerations and describe how to address them</a:t>
            </a:r>
          </a:p>
          <a:p>
            <a:pPr lvl="1"/>
            <a:r>
              <a:rPr lang="en-US" dirty="0"/>
              <a:t>Explain where and how Profiles fit into an architectural solution</a:t>
            </a:r>
          </a:p>
        </p:txBody>
      </p:sp>
      <p:sp>
        <p:nvSpPr>
          <p:cNvPr id="4" name="Footer Placeholder 3">
            <a:extLst>
              <a:ext uri="{FF2B5EF4-FFF2-40B4-BE49-F238E27FC236}">
                <a16:creationId xmlns:a16="http://schemas.microsoft.com/office/drawing/2014/main" id="{37A54574-FF18-42F6-B693-85272B2C5CD3}"/>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DD2EF944-CF88-44CF-A6BE-7C24927459CC}"/>
              </a:ext>
            </a:extLst>
          </p:cNvPr>
          <p:cNvSpPr>
            <a:spLocks noGrp="1"/>
          </p:cNvSpPr>
          <p:nvPr>
            <p:ph type="sldNum" sz="quarter" idx="11"/>
          </p:nvPr>
        </p:nvSpPr>
        <p:spPr/>
        <p:txBody>
          <a:bodyPr/>
          <a:lstStyle/>
          <a:p>
            <a:fld id="{6CACE926-AEF5-4BFE-8BD7-24414108CB7B}" type="slidenum">
              <a:rPr lang="en-US" altLang="en-US" smtClean="0"/>
              <a:pPr/>
              <a:t>30</a:t>
            </a:fld>
            <a:endParaRPr lang="en-US" altLang="en-US" dirty="0"/>
          </a:p>
        </p:txBody>
      </p:sp>
    </p:spTree>
    <p:extLst>
      <p:ext uri="{BB962C8B-B14F-4D97-AF65-F5344CB8AC3E}">
        <p14:creationId xmlns:p14="http://schemas.microsoft.com/office/powerpoint/2010/main" val="2414838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DC7DE-1FFB-4D07-994B-220AC1ED5C91}"/>
              </a:ext>
            </a:extLst>
          </p:cNvPr>
          <p:cNvSpPr>
            <a:spLocks noGrp="1"/>
          </p:cNvSpPr>
          <p:nvPr>
            <p:ph type="title"/>
          </p:nvPr>
        </p:nvSpPr>
        <p:spPr/>
        <p:txBody>
          <a:bodyPr/>
          <a:lstStyle/>
          <a:p>
            <a:r>
              <a:rPr lang="en-CA" dirty="0"/>
              <a:t>FHIR Architecture Approaches</a:t>
            </a:r>
          </a:p>
        </p:txBody>
      </p:sp>
      <p:sp>
        <p:nvSpPr>
          <p:cNvPr id="3" name="Footer Placeholder 2">
            <a:extLst>
              <a:ext uri="{FF2B5EF4-FFF2-40B4-BE49-F238E27FC236}">
                <a16:creationId xmlns:a16="http://schemas.microsoft.com/office/drawing/2014/main" id="{41060BA4-3F03-41AA-9778-71562A85C0C8}"/>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F1BC6D66-4F58-42B5-AC71-F0555F01EFB7}"/>
              </a:ext>
            </a:extLst>
          </p:cNvPr>
          <p:cNvSpPr>
            <a:spLocks noGrp="1"/>
          </p:cNvSpPr>
          <p:nvPr>
            <p:ph type="sldNum" sz="quarter" idx="11"/>
          </p:nvPr>
        </p:nvSpPr>
        <p:spPr/>
        <p:txBody>
          <a:bodyPr/>
          <a:lstStyle/>
          <a:p>
            <a:fld id="{6CACE926-AEF5-4BFE-8BD7-24414108CB7B}" type="slidenum">
              <a:rPr lang="en-US" altLang="en-US" smtClean="0"/>
              <a:pPr/>
              <a:t>31</a:t>
            </a:fld>
            <a:endParaRPr lang="en-US" altLang="en-US" dirty="0"/>
          </a:p>
        </p:txBody>
      </p:sp>
    </p:spTree>
    <p:extLst>
      <p:ext uri="{BB962C8B-B14F-4D97-AF65-F5344CB8AC3E}">
        <p14:creationId xmlns:p14="http://schemas.microsoft.com/office/powerpoint/2010/main" val="35401332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C6803-0288-43BD-BC2E-B65E046AF372}"/>
              </a:ext>
            </a:extLst>
          </p:cNvPr>
          <p:cNvSpPr>
            <a:spLocks noGrp="1"/>
          </p:cNvSpPr>
          <p:nvPr>
            <p:ph type="title"/>
          </p:nvPr>
        </p:nvSpPr>
        <p:spPr/>
        <p:txBody>
          <a:bodyPr/>
          <a:lstStyle/>
          <a:p>
            <a:r>
              <a:rPr lang="en-CA" dirty="0"/>
              <a:t>Exchange options</a:t>
            </a:r>
          </a:p>
        </p:txBody>
      </p:sp>
      <p:sp>
        <p:nvSpPr>
          <p:cNvPr id="3" name="Footer Placeholder 2">
            <a:extLst>
              <a:ext uri="{FF2B5EF4-FFF2-40B4-BE49-F238E27FC236}">
                <a16:creationId xmlns:a16="http://schemas.microsoft.com/office/drawing/2014/main" id="{4707FF41-3CD7-4EC9-B0E3-C9A18C0CC319}"/>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15FA6F13-667E-4C73-B2B9-B4EFC2F689FA}"/>
              </a:ext>
            </a:extLst>
          </p:cNvPr>
          <p:cNvSpPr>
            <a:spLocks noGrp="1"/>
          </p:cNvSpPr>
          <p:nvPr>
            <p:ph type="sldNum" sz="quarter" idx="11"/>
          </p:nvPr>
        </p:nvSpPr>
        <p:spPr/>
        <p:txBody>
          <a:bodyPr/>
          <a:lstStyle/>
          <a:p>
            <a:fld id="{6CACE926-AEF5-4BFE-8BD7-24414108CB7B}" type="slidenum">
              <a:rPr lang="en-US" altLang="en-US" smtClean="0"/>
              <a:pPr/>
              <a:t>32</a:t>
            </a:fld>
            <a:endParaRPr lang="en-US" altLang="en-US" dirty="0"/>
          </a:p>
        </p:txBody>
      </p:sp>
      <p:grpSp>
        <p:nvGrpSpPr>
          <p:cNvPr id="5" name="Group 4">
            <a:extLst>
              <a:ext uri="{FF2B5EF4-FFF2-40B4-BE49-F238E27FC236}">
                <a16:creationId xmlns:a16="http://schemas.microsoft.com/office/drawing/2014/main" id="{25C64AFC-4929-4AE8-A592-73A4D4C1559F}"/>
              </a:ext>
            </a:extLst>
          </p:cNvPr>
          <p:cNvGrpSpPr/>
          <p:nvPr/>
        </p:nvGrpSpPr>
        <p:grpSpPr>
          <a:xfrm>
            <a:off x="1637316" y="1383618"/>
            <a:ext cx="6020785" cy="2941081"/>
            <a:chOff x="1637316" y="1383618"/>
            <a:chExt cx="6020785" cy="2941081"/>
          </a:xfrm>
        </p:grpSpPr>
        <p:cxnSp>
          <p:nvCxnSpPr>
            <p:cNvPr id="6" name="Straight Connector 5">
              <a:extLst>
                <a:ext uri="{FF2B5EF4-FFF2-40B4-BE49-F238E27FC236}">
                  <a16:creationId xmlns:a16="http://schemas.microsoft.com/office/drawing/2014/main" id="{76D37258-F588-4875-8FDC-53889B0F128E}"/>
                </a:ext>
              </a:extLst>
            </p:cNvPr>
            <p:cNvCxnSpPr>
              <a:stCxn id="7" idx="0"/>
              <a:endCxn id="8" idx="2"/>
            </p:cNvCxnSpPr>
            <p:nvPr/>
          </p:nvCxnSpPr>
          <p:spPr bwMode="auto">
            <a:xfrm flipH="1" flipV="1">
              <a:off x="2471471" y="3209133"/>
              <a:ext cx="2939" cy="43702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7" name="Oval 6">
              <a:extLst>
                <a:ext uri="{FF2B5EF4-FFF2-40B4-BE49-F238E27FC236}">
                  <a16:creationId xmlns:a16="http://schemas.microsoft.com/office/drawing/2014/main" id="{067EB870-75BB-4519-8E57-B38947577829}"/>
                </a:ext>
              </a:extLst>
            </p:cNvPr>
            <p:cNvSpPr/>
            <p:nvPr/>
          </p:nvSpPr>
          <p:spPr bwMode="auto">
            <a:xfrm>
              <a:off x="2123370" y="3646153"/>
              <a:ext cx="702078" cy="518732"/>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sz="1050" b="1" dirty="0">
                  <a:solidFill>
                    <a:srgbClr val="FFFFFF"/>
                  </a:solidFill>
                  <a:latin typeface="Arial" charset="0"/>
                  <a:cs typeface="Arial" charset="0"/>
                </a:rPr>
                <a:t>FHIR</a:t>
              </a:r>
            </a:p>
          </p:txBody>
        </p:sp>
        <p:sp>
          <p:nvSpPr>
            <p:cNvPr id="8" name="Rectangle 7">
              <a:extLst>
                <a:ext uri="{FF2B5EF4-FFF2-40B4-BE49-F238E27FC236}">
                  <a16:creationId xmlns:a16="http://schemas.microsoft.com/office/drawing/2014/main" id="{45F0A2CE-7650-41CA-869E-CA0F9D615D5C}"/>
                </a:ext>
              </a:extLst>
            </p:cNvPr>
            <p:cNvSpPr/>
            <p:nvPr/>
          </p:nvSpPr>
          <p:spPr bwMode="auto">
            <a:xfrm>
              <a:off x="1931410" y="2762408"/>
              <a:ext cx="1080120" cy="44672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dirty="0">
                  <a:solidFill>
                    <a:schemeClr val="tx1"/>
                  </a:solidFill>
                  <a:latin typeface="Arial" charset="0"/>
                  <a:cs typeface="Arial" charset="0"/>
                </a:rPr>
                <a:t>Broker</a:t>
              </a:r>
              <a:endParaRPr kumimoji="0" lang="nl-NL" b="1" i="0" u="none" strike="noStrike" cap="none" normalizeH="0" baseline="0" dirty="0">
                <a:ln>
                  <a:noFill/>
                </a:ln>
                <a:solidFill>
                  <a:schemeClr val="tx1"/>
                </a:solidFill>
                <a:effectLst/>
                <a:latin typeface="Arial" charset="0"/>
                <a:cs typeface="Arial" charset="0"/>
              </a:endParaRPr>
            </a:p>
          </p:txBody>
        </p:sp>
        <p:grpSp>
          <p:nvGrpSpPr>
            <p:cNvPr id="9" name="Group 8">
              <a:extLst>
                <a:ext uri="{FF2B5EF4-FFF2-40B4-BE49-F238E27FC236}">
                  <a16:creationId xmlns:a16="http://schemas.microsoft.com/office/drawing/2014/main" id="{811B70FD-2B32-4D52-B89D-2F1FD222CAEE}"/>
                </a:ext>
              </a:extLst>
            </p:cNvPr>
            <p:cNvGrpSpPr/>
            <p:nvPr/>
          </p:nvGrpSpPr>
          <p:grpSpPr>
            <a:xfrm>
              <a:off x="1862898" y="1505168"/>
              <a:ext cx="502482" cy="1257240"/>
              <a:chOff x="4020988" y="2150421"/>
              <a:chExt cx="669976" cy="1379158"/>
            </a:xfrm>
          </p:grpSpPr>
          <p:cxnSp>
            <p:nvCxnSpPr>
              <p:cNvPr id="24" name="Straight Connector 23">
                <a:extLst>
                  <a:ext uri="{FF2B5EF4-FFF2-40B4-BE49-F238E27FC236}">
                    <a16:creationId xmlns:a16="http://schemas.microsoft.com/office/drawing/2014/main" id="{9E8BB138-6DE1-464C-AB37-F9BFC7E43CAD}"/>
                  </a:ext>
                </a:extLst>
              </p:cNvPr>
              <p:cNvCxnSpPr>
                <a:endCxn id="25" idx="4"/>
              </p:cNvCxnSpPr>
              <p:nvPr/>
            </p:nvCxnSpPr>
            <p:spPr bwMode="auto">
              <a:xfrm flipV="1">
                <a:off x="4355976" y="2711809"/>
                <a:ext cx="0" cy="81777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5" name="Oval 24">
                <a:extLst>
                  <a:ext uri="{FF2B5EF4-FFF2-40B4-BE49-F238E27FC236}">
                    <a16:creationId xmlns:a16="http://schemas.microsoft.com/office/drawing/2014/main" id="{7D09E438-2B88-4E27-8AC4-B52048E5CAFE}"/>
                  </a:ext>
                </a:extLst>
              </p:cNvPr>
              <p:cNvSpPr/>
              <p:nvPr/>
            </p:nvSpPr>
            <p:spPr bwMode="auto">
              <a:xfrm>
                <a:off x="4020988" y="2150421"/>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sz="1200" b="1" dirty="0">
                    <a:solidFill>
                      <a:srgbClr val="FFFFFF"/>
                    </a:solidFill>
                    <a:latin typeface="Arial" charset="0"/>
                    <a:cs typeface="Arial" charset="0"/>
                  </a:rPr>
                  <a:t>v3</a:t>
                </a:r>
              </a:p>
            </p:txBody>
          </p:sp>
        </p:grpSp>
        <p:sp>
          <p:nvSpPr>
            <p:cNvPr id="10" name="Rectangle 9">
              <a:extLst>
                <a:ext uri="{FF2B5EF4-FFF2-40B4-BE49-F238E27FC236}">
                  <a16:creationId xmlns:a16="http://schemas.microsoft.com/office/drawing/2014/main" id="{90F826C3-8A23-4FB9-BAC5-06346DE3D393}"/>
                </a:ext>
              </a:extLst>
            </p:cNvPr>
            <p:cNvSpPr/>
            <p:nvPr/>
          </p:nvSpPr>
          <p:spPr bwMode="auto">
            <a:xfrm>
              <a:off x="1637316" y="3151800"/>
              <a:ext cx="1674186" cy="1172899"/>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68580" tIns="34290" rIns="68580" bIns="34290" numCol="1" rtlCol="0" anchor="t" anchorCtr="0" compatLnSpc="1">
              <a:prstTxWarp prst="textNoShape">
                <a:avLst/>
              </a:prstTxWarp>
            </a:bodyPr>
            <a:lstStyle/>
            <a:p>
              <a:pPr eaLnBrk="1" hangingPunct="1"/>
              <a:endParaRPr lang="nl-NL" b="1">
                <a:solidFill>
                  <a:srgbClr val="FFFFFF"/>
                </a:solidFill>
                <a:latin typeface="Arial" charset="0"/>
                <a:cs typeface="Arial" charset="0"/>
              </a:endParaRPr>
            </a:p>
          </p:txBody>
        </p:sp>
        <p:grpSp>
          <p:nvGrpSpPr>
            <p:cNvPr id="11" name="Group 10">
              <a:extLst>
                <a:ext uri="{FF2B5EF4-FFF2-40B4-BE49-F238E27FC236}">
                  <a16:creationId xmlns:a16="http://schemas.microsoft.com/office/drawing/2014/main" id="{32A15023-50B3-4D3B-B86C-8BA4D127AE65}"/>
                </a:ext>
              </a:extLst>
            </p:cNvPr>
            <p:cNvGrpSpPr/>
            <p:nvPr/>
          </p:nvGrpSpPr>
          <p:grpSpPr>
            <a:xfrm>
              <a:off x="2527837" y="1953029"/>
              <a:ext cx="502482" cy="809379"/>
              <a:chOff x="3876972" y="2147531"/>
              <a:chExt cx="669976" cy="809379"/>
            </a:xfrm>
          </p:grpSpPr>
          <p:cxnSp>
            <p:nvCxnSpPr>
              <p:cNvPr id="22" name="Straight Connector 21">
                <a:extLst>
                  <a:ext uri="{FF2B5EF4-FFF2-40B4-BE49-F238E27FC236}">
                    <a16:creationId xmlns:a16="http://schemas.microsoft.com/office/drawing/2014/main" id="{4A7DEF50-242A-418F-80F4-157C731724A7}"/>
                  </a:ext>
                </a:extLst>
              </p:cNvPr>
              <p:cNvCxnSpPr>
                <a:endCxn id="23" idx="4"/>
              </p:cNvCxnSpPr>
              <p:nvPr/>
            </p:nvCxnSpPr>
            <p:spPr bwMode="auto">
              <a:xfrm flipV="1">
                <a:off x="4211960" y="2658238"/>
                <a:ext cx="0" cy="29867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3" name="Oval 22">
                <a:extLst>
                  <a:ext uri="{FF2B5EF4-FFF2-40B4-BE49-F238E27FC236}">
                    <a16:creationId xmlns:a16="http://schemas.microsoft.com/office/drawing/2014/main" id="{EC0E1528-D08F-494A-9C33-EADE468643FA}"/>
                  </a:ext>
                </a:extLst>
              </p:cNvPr>
              <p:cNvSpPr/>
              <p:nvPr/>
            </p:nvSpPr>
            <p:spPr bwMode="auto">
              <a:xfrm>
                <a:off x="3876972" y="2147531"/>
                <a:ext cx="669976" cy="51070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sz="1200" b="1" dirty="0">
                    <a:solidFill>
                      <a:srgbClr val="FFFFFF"/>
                    </a:solidFill>
                    <a:latin typeface="Arial" charset="0"/>
                    <a:cs typeface="Arial" charset="0"/>
                  </a:rPr>
                  <a:t>v2</a:t>
                </a:r>
              </a:p>
            </p:txBody>
          </p:sp>
        </p:grpSp>
        <p:sp>
          <p:nvSpPr>
            <p:cNvPr id="12" name="Rectangle 11">
              <a:extLst>
                <a:ext uri="{FF2B5EF4-FFF2-40B4-BE49-F238E27FC236}">
                  <a16:creationId xmlns:a16="http://schemas.microsoft.com/office/drawing/2014/main" id="{E1F7B7B3-607C-43F7-92E1-F17B4FB52868}"/>
                </a:ext>
              </a:extLst>
            </p:cNvPr>
            <p:cNvSpPr/>
            <p:nvPr/>
          </p:nvSpPr>
          <p:spPr bwMode="auto">
            <a:xfrm>
              <a:off x="4019997" y="2363692"/>
              <a:ext cx="1080120" cy="72008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b="1" dirty="0">
                  <a:solidFill>
                    <a:schemeClr val="tx1"/>
                  </a:solidFill>
                  <a:latin typeface="Arial" charset="0"/>
                  <a:cs typeface="Arial" charset="0"/>
                </a:rPr>
                <a:t>PHR</a:t>
              </a:r>
            </a:p>
          </p:txBody>
        </p:sp>
        <p:cxnSp>
          <p:nvCxnSpPr>
            <p:cNvPr id="13" name="Straight Connector 12">
              <a:extLst>
                <a:ext uri="{FF2B5EF4-FFF2-40B4-BE49-F238E27FC236}">
                  <a16:creationId xmlns:a16="http://schemas.microsoft.com/office/drawing/2014/main" id="{EF7E8FAC-3F85-40B0-BB0E-1C02E6B7F319}"/>
                </a:ext>
              </a:extLst>
            </p:cNvPr>
            <p:cNvCxnSpPr/>
            <p:nvPr/>
          </p:nvCxnSpPr>
          <p:spPr bwMode="auto">
            <a:xfrm flipV="1">
              <a:off x="4182015" y="1877639"/>
              <a:ext cx="0" cy="486053"/>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4" name="Rectangle 13">
              <a:extLst>
                <a:ext uri="{FF2B5EF4-FFF2-40B4-BE49-F238E27FC236}">
                  <a16:creationId xmlns:a16="http://schemas.microsoft.com/office/drawing/2014/main" id="{B3AEA8AC-6E0E-4ECA-BF69-4B853ED3BCB9}"/>
                </a:ext>
              </a:extLst>
            </p:cNvPr>
            <p:cNvSpPr/>
            <p:nvPr/>
          </p:nvSpPr>
          <p:spPr bwMode="auto">
            <a:xfrm>
              <a:off x="3707904" y="1383618"/>
              <a:ext cx="1674186" cy="1872209"/>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68580" tIns="34290" rIns="68580" bIns="34290" numCol="1" rtlCol="0" anchor="t" anchorCtr="0" compatLnSpc="1">
              <a:prstTxWarp prst="textNoShape">
                <a:avLst/>
              </a:prstTxWarp>
            </a:bodyPr>
            <a:lstStyle/>
            <a:p>
              <a:pPr eaLnBrk="1" hangingPunct="1"/>
              <a:endParaRPr lang="nl-NL" b="1">
                <a:solidFill>
                  <a:srgbClr val="FFFFFF"/>
                </a:solidFill>
                <a:latin typeface="Arial" charset="0"/>
                <a:cs typeface="Arial" charset="0"/>
              </a:endParaRPr>
            </a:p>
          </p:txBody>
        </p:sp>
        <p:sp>
          <p:nvSpPr>
            <p:cNvPr id="15" name="Oval 14">
              <a:extLst>
                <a:ext uri="{FF2B5EF4-FFF2-40B4-BE49-F238E27FC236}">
                  <a16:creationId xmlns:a16="http://schemas.microsoft.com/office/drawing/2014/main" id="{0CDFCE34-D2DF-4CAE-9FAD-561058EFBED2}"/>
                </a:ext>
              </a:extLst>
            </p:cNvPr>
            <p:cNvSpPr/>
            <p:nvPr/>
          </p:nvSpPr>
          <p:spPr bwMode="auto">
            <a:xfrm>
              <a:off x="4484154" y="1874631"/>
              <a:ext cx="702078" cy="518732"/>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sz="1050" b="1" dirty="0">
                  <a:solidFill>
                    <a:srgbClr val="FFFFFF"/>
                  </a:solidFill>
                  <a:latin typeface="Arial" charset="0"/>
                  <a:cs typeface="Arial" charset="0"/>
                </a:rPr>
                <a:t>FHIR</a:t>
              </a:r>
            </a:p>
          </p:txBody>
        </p:sp>
        <p:sp>
          <p:nvSpPr>
            <p:cNvPr id="16" name="Rectangle 15">
              <a:extLst>
                <a:ext uri="{FF2B5EF4-FFF2-40B4-BE49-F238E27FC236}">
                  <a16:creationId xmlns:a16="http://schemas.microsoft.com/office/drawing/2014/main" id="{1D56E058-1A93-46D8-9297-FAEDEE0C0DBE}"/>
                </a:ext>
              </a:extLst>
            </p:cNvPr>
            <p:cNvSpPr/>
            <p:nvPr/>
          </p:nvSpPr>
          <p:spPr bwMode="auto">
            <a:xfrm>
              <a:off x="4134297" y="1505168"/>
              <a:ext cx="768585" cy="39873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b="1" dirty="0" err="1">
                  <a:solidFill>
                    <a:schemeClr val="tx1"/>
                  </a:solidFill>
                  <a:latin typeface="Arial" charset="0"/>
                  <a:cs typeface="Arial" charset="0"/>
                </a:rPr>
                <a:t>App</a:t>
              </a:r>
              <a:endParaRPr lang="nl-NL" b="1" dirty="0">
                <a:solidFill>
                  <a:schemeClr val="tx1"/>
                </a:solidFill>
                <a:latin typeface="Arial" charset="0"/>
                <a:cs typeface="Arial" charset="0"/>
              </a:endParaRPr>
            </a:p>
          </p:txBody>
        </p:sp>
        <p:sp>
          <p:nvSpPr>
            <p:cNvPr id="17" name="Rectangle 16">
              <a:extLst>
                <a:ext uri="{FF2B5EF4-FFF2-40B4-BE49-F238E27FC236}">
                  <a16:creationId xmlns:a16="http://schemas.microsoft.com/office/drawing/2014/main" id="{895773E0-56D7-4602-B332-76D232102F7A}"/>
                </a:ext>
              </a:extLst>
            </p:cNvPr>
            <p:cNvSpPr/>
            <p:nvPr/>
          </p:nvSpPr>
          <p:spPr bwMode="auto">
            <a:xfrm>
              <a:off x="5889099" y="2108596"/>
              <a:ext cx="1769002" cy="1344319"/>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68580" tIns="34290" rIns="68580" bIns="34290" numCol="1" rtlCol="0" anchor="t" anchorCtr="0" compatLnSpc="1">
              <a:prstTxWarp prst="textNoShape">
                <a:avLst/>
              </a:prstTxWarp>
            </a:bodyPr>
            <a:lstStyle/>
            <a:p>
              <a:pPr eaLnBrk="1" hangingPunct="1"/>
              <a:endParaRPr lang="nl-NL" b="1">
                <a:solidFill>
                  <a:srgbClr val="FFFFFF"/>
                </a:solidFill>
                <a:latin typeface="Arial" charset="0"/>
                <a:cs typeface="Arial" charset="0"/>
              </a:endParaRPr>
            </a:p>
          </p:txBody>
        </p:sp>
        <p:sp>
          <p:nvSpPr>
            <p:cNvPr id="18" name="Rectangle 17">
              <a:extLst>
                <a:ext uri="{FF2B5EF4-FFF2-40B4-BE49-F238E27FC236}">
                  <a16:creationId xmlns:a16="http://schemas.microsoft.com/office/drawing/2014/main" id="{F7037882-DC3E-4C32-B721-581352507376}"/>
                </a:ext>
              </a:extLst>
            </p:cNvPr>
            <p:cNvSpPr/>
            <p:nvPr/>
          </p:nvSpPr>
          <p:spPr bwMode="auto">
            <a:xfrm>
              <a:off x="6169118" y="3229552"/>
              <a:ext cx="1080120" cy="446724"/>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sz="1200" dirty="0" err="1">
                  <a:solidFill>
                    <a:schemeClr val="tx1"/>
                  </a:solidFill>
                  <a:latin typeface="Arial" charset="0"/>
                  <a:cs typeface="Arial" charset="0"/>
                </a:rPr>
                <a:t>Comm</a:t>
              </a:r>
              <a:r>
                <a:rPr lang="nl-NL" sz="1200" dirty="0">
                  <a:solidFill>
                    <a:schemeClr val="tx1"/>
                  </a:solidFill>
                  <a:latin typeface="Arial" charset="0"/>
                  <a:cs typeface="Arial" charset="0"/>
                </a:rPr>
                <a:t>.</a:t>
              </a:r>
            </a:p>
            <a:p>
              <a:pPr algn="ctr" eaLnBrk="1" hangingPunct="1"/>
              <a:r>
                <a:rPr lang="nl-NL" sz="1200" dirty="0">
                  <a:solidFill>
                    <a:schemeClr val="tx1"/>
                  </a:solidFill>
                  <a:latin typeface="Arial" charset="0"/>
                  <a:cs typeface="Arial" charset="0"/>
                </a:rPr>
                <a:t>Interface</a:t>
              </a:r>
              <a:endParaRPr lang="nl-NL" sz="1200" b="1" dirty="0">
                <a:solidFill>
                  <a:schemeClr val="tx1"/>
                </a:solidFill>
                <a:latin typeface="Arial" charset="0"/>
                <a:cs typeface="Arial" charset="0"/>
              </a:endParaRPr>
            </a:p>
          </p:txBody>
        </p:sp>
        <p:sp>
          <p:nvSpPr>
            <p:cNvPr id="19" name="Rectangle 18">
              <a:extLst>
                <a:ext uri="{FF2B5EF4-FFF2-40B4-BE49-F238E27FC236}">
                  <a16:creationId xmlns:a16="http://schemas.microsoft.com/office/drawing/2014/main" id="{30CECB5B-1059-49BC-851A-9479F9DCC5DC}"/>
                </a:ext>
              </a:extLst>
            </p:cNvPr>
            <p:cNvSpPr/>
            <p:nvPr/>
          </p:nvSpPr>
          <p:spPr bwMode="auto">
            <a:xfrm>
              <a:off x="6172200" y="3675418"/>
              <a:ext cx="1080120" cy="542556"/>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b="1" dirty="0">
                  <a:solidFill>
                    <a:schemeClr val="tx1"/>
                  </a:solidFill>
                  <a:latin typeface="Arial" charset="0"/>
                  <a:cs typeface="Arial" charset="0"/>
                </a:rPr>
                <a:t>DB</a:t>
              </a:r>
            </a:p>
          </p:txBody>
        </p:sp>
        <p:cxnSp>
          <p:nvCxnSpPr>
            <p:cNvPr id="20" name="Straight Connector 19">
              <a:extLst>
                <a:ext uri="{FF2B5EF4-FFF2-40B4-BE49-F238E27FC236}">
                  <a16:creationId xmlns:a16="http://schemas.microsoft.com/office/drawing/2014/main" id="{5D049901-9235-41F5-92F8-9E4B851A1098}"/>
                </a:ext>
              </a:extLst>
            </p:cNvPr>
            <p:cNvCxnSpPr>
              <a:stCxn id="18" idx="0"/>
              <a:endCxn id="21" idx="4"/>
            </p:cNvCxnSpPr>
            <p:nvPr/>
          </p:nvCxnSpPr>
          <p:spPr bwMode="auto">
            <a:xfrm flipV="1">
              <a:off x="6709178" y="2796696"/>
              <a:ext cx="0" cy="432857"/>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21" name="Oval 20">
              <a:extLst>
                <a:ext uri="{FF2B5EF4-FFF2-40B4-BE49-F238E27FC236}">
                  <a16:creationId xmlns:a16="http://schemas.microsoft.com/office/drawing/2014/main" id="{BB453FEB-8597-420A-8AB9-E55484DB6A62}"/>
                </a:ext>
              </a:extLst>
            </p:cNvPr>
            <p:cNvSpPr/>
            <p:nvPr/>
          </p:nvSpPr>
          <p:spPr bwMode="auto">
            <a:xfrm>
              <a:off x="6358139" y="2277964"/>
              <a:ext cx="702078" cy="518732"/>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sz="1050" b="1" dirty="0">
                  <a:solidFill>
                    <a:srgbClr val="FFFFFF"/>
                  </a:solidFill>
                  <a:latin typeface="Arial" charset="0"/>
                  <a:cs typeface="Arial" charset="0"/>
                </a:rPr>
                <a:t>FHIR</a:t>
              </a:r>
            </a:p>
          </p:txBody>
        </p:sp>
      </p:grpSp>
    </p:spTree>
    <p:extLst>
      <p:ext uri="{BB962C8B-B14F-4D97-AF65-F5344CB8AC3E}">
        <p14:creationId xmlns:p14="http://schemas.microsoft.com/office/powerpoint/2010/main" val="4154869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123B6-4568-4637-877D-8DA4C26A607D}"/>
              </a:ext>
            </a:extLst>
          </p:cNvPr>
          <p:cNvSpPr>
            <a:spLocks noGrp="1"/>
          </p:cNvSpPr>
          <p:nvPr>
            <p:ph type="title"/>
          </p:nvPr>
        </p:nvSpPr>
        <p:spPr/>
        <p:txBody>
          <a:bodyPr/>
          <a:lstStyle/>
          <a:p>
            <a:r>
              <a:rPr lang="en-CA" dirty="0"/>
              <a:t>Repository model</a:t>
            </a:r>
          </a:p>
        </p:txBody>
      </p:sp>
      <p:sp>
        <p:nvSpPr>
          <p:cNvPr id="3" name="Footer Placeholder 2">
            <a:extLst>
              <a:ext uri="{FF2B5EF4-FFF2-40B4-BE49-F238E27FC236}">
                <a16:creationId xmlns:a16="http://schemas.microsoft.com/office/drawing/2014/main" id="{1CCE23B8-0ADE-4D47-B2BE-6F4731ABC78C}"/>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159AEC62-3710-4344-B8F4-CC9A05CB61EE}"/>
              </a:ext>
            </a:extLst>
          </p:cNvPr>
          <p:cNvSpPr>
            <a:spLocks noGrp="1"/>
          </p:cNvSpPr>
          <p:nvPr>
            <p:ph type="sldNum" sz="quarter" idx="11"/>
          </p:nvPr>
        </p:nvSpPr>
        <p:spPr/>
        <p:txBody>
          <a:bodyPr/>
          <a:lstStyle/>
          <a:p>
            <a:fld id="{6CACE926-AEF5-4BFE-8BD7-24414108CB7B}" type="slidenum">
              <a:rPr lang="en-US" altLang="en-US" smtClean="0"/>
              <a:pPr/>
              <a:t>33</a:t>
            </a:fld>
            <a:endParaRPr lang="en-US" altLang="en-US" dirty="0"/>
          </a:p>
        </p:txBody>
      </p:sp>
      <p:grpSp>
        <p:nvGrpSpPr>
          <p:cNvPr id="5" name="Group 4">
            <a:extLst>
              <a:ext uri="{FF2B5EF4-FFF2-40B4-BE49-F238E27FC236}">
                <a16:creationId xmlns:a16="http://schemas.microsoft.com/office/drawing/2014/main" id="{77658482-C92A-4114-A202-702F3D8219F5}"/>
              </a:ext>
            </a:extLst>
          </p:cNvPr>
          <p:cNvGrpSpPr/>
          <p:nvPr/>
        </p:nvGrpSpPr>
        <p:grpSpPr>
          <a:xfrm>
            <a:off x="1763688" y="1475893"/>
            <a:ext cx="5724636" cy="2608026"/>
            <a:chOff x="1763688" y="1475893"/>
            <a:chExt cx="5724636" cy="2608026"/>
          </a:xfrm>
        </p:grpSpPr>
        <p:sp>
          <p:nvSpPr>
            <p:cNvPr id="6" name="Rectangle 5">
              <a:extLst>
                <a:ext uri="{FF2B5EF4-FFF2-40B4-BE49-F238E27FC236}">
                  <a16:creationId xmlns:a16="http://schemas.microsoft.com/office/drawing/2014/main" id="{72E520F4-07CF-4795-BCCA-11520DBDAB67}"/>
                </a:ext>
              </a:extLst>
            </p:cNvPr>
            <p:cNvSpPr/>
            <p:nvPr/>
          </p:nvSpPr>
          <p:spPr bwMode="auto">
            <a:xfrm>
              <a:off x="2357754" y="2949792"/>
              <a:ext cx="4320480" cy="97210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en-US" b="1" dirty="0">
                  <a:solidFill>
                    <a:schemeClr val="tx1"/>
                  </a:solidFill>
                  <a:latin typeface="Arial" charset="0"/>
                  <a:cs typeface="Arial" charset="0"/>
                </a:rPr>
                <a:t>Vendor Neutral Repository</a:t>
              </a:r>
            </a:p>
          </p:txBody>
        </p:sp>
        <p:cxnSp>
          <p:nvCxnSpPr>
            <p:cNvPr id="7" name="Straight Connector 6">
              <a:extLst>
                <a:ext uri="{FF2B5EF4-FFF2-40B4-BE49-F238E27FC236}">
                  <a16:creationId xmlns:a16="http://schemas.microsoft.com/office/drawing/2014/main" id="{B5471DFE-71F6-47FB-A252-E06FBB6551A8}"/>
                </a:ext>
              </a:extLst>
            </p:cNvPr>
            <p:cNvCxnSpPr/>
            <p:nvPr/>
          </p:nvCxnSpPr>
          <p:spPr bwMode="auto">
            <a:xfrm flipV="1">
              <a:off x="4409982" y="1877638"/>
              <a:ext cx="0" cy="1072154"/>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8" name="Rectangle 7">
              <a:extLst>
                <a:ext uri="{FF2B5EF4-FFF2-40B4-BE49-F238E27FC236}">
                  <a16:creationId xmlns:a16="http://schemas.microsoft.com/office/drawing/2014/main" id="{8A618339-ABAF-4D30-918D-903DEBCDF81A}"/>
                </a:ext>
              </a:extLst>
            </p:cNvPr>
            <p:cNvSpPr/>
            <p:nvPr/>
          </p:nvSpPr>
          <p:spPr bwMode="auto">
            <a:xfrm>
              <a:off x="2087724" y="2733769"/>
              <a:ext cx="4800284" cy="1350150"/>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68580" tIns="34290" rIns="68580" bIns="34290" numCol="1" rtlCol="0" anchor="t" anchorCtr="0" compatLnSpc="1">
              <a:prstTxWarp prst="textNoShape">
                <a:avLst/>
              </a:prstTxWarp>
            </a:bodyPr>
            <a:lstStyle/>
            <a:p>
              <a:pPr eaLnBrk="1" hangingPunct="1"/>
              <a:endParaRPr lang="en-US" b="1">
                <a:solidFill>
                  <a:srgbClr val="FFFFFF"/>
                </a:solidFill>
                <a:latin typeface="Arial" charset="0"/>
                <a:cs typeface="Arial" charset="0"/>
              </a:endParaRPr>
            </a:p>
          </p:txBody>
        </p:sp>
        <p:sp>
          <p:nvSpPr>
            <p:cNvPr id="9" name="Oval 8">
              <a:extLst>
                <a:ext uri="{FF2B5EF4-FFF2-40B4-BE49-F238E27FC236}">
                  <a16:creationId xmlns:a16="http://schemas.microsoft.com/office/drawing/2014/main" id="{EC3CDE85-C86F-40E4-8817-DD4B762FEFA7}"/>
                </a:ext>
              </a:extLst>
            </p:cNvPr>
            <p:cNvSpPr/>
            <p:nvPr/>
          </p:nvSpPr>
          <p:spPr bwMode="auto">
            <a:xfrm>
              <a:off x="4343400" y="2338769"/>
              <a:ext cx="702078" cy="518732"/>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en-US" sz="1050" b="1">
                  <a:solidFill>
                    <a:srgbClr val="FFFFFF"/>
                  </a:solidFill>
                  <a:latin typeface="Arial" charset="0"/>
                  <a:cs typeface="Arial" charset="0"/>
                </a:rPr>
                <a:t>FHIR</a:t>
              </a:r>
            </a:p>
          </p:txBody>
        </p:sp>
        <p:sp>
          <p:nvSpPr>
            <p:cNvPr id="10" name="Rectangle 9">
              <a:extLst>
                <a:ext uri="{FF2B5EF4-FFF2-40B4-BE49-F238E27FC236}">
                  <a16:creationId xmlns:a16="http://schemas.microsoft.com/office/drawing/2014/main" id="{BC6B8569-2F99-4B4E-B436-E47543A2CBF7}"/>
                </a:ext>
              </a:extLst>
            </p:cNvPr>
            <p:cNvSpPr/>
            <p:nvPr/>
          </p:nvSpPr>
          <p:spPr bwMode="auto">
            <a:xfrm>
              <a:off x="1890992" y="1475893"/>
              <a:ext cx="768585" cy="39873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en-US" b="1">
                  <a:solidFill>
                    <a:schemeClr val="tx1"/>
                  </a:solidFill>
                  <a:latin typeface="Arial" charset="0"/>
                  <a:cs typeface="Arial" charset="0"/>
                </a:rPr>
                <a:t>HIS</a:t>
              </a:r>
            </a:p>
          </p:txBody>
        </p:sp>
        <p:sp>
          <p:nvSpPr>
            <p:cNvPr id="11" name="Rectangle 10">
              <a:extLst>
                <a:ext uri="{FF2B5EF4-FFF2-40B4-BE49-F238E27FC236}">
                  <a16:creationId xmlns:a16="http://schemas.microsoft.com/office/drawing/2014/main" id="{C0FE3905-1798-4F94-A1F3-2481AEDB2F03}"/>
                </a:ext>
              </a:extLst>
            </p:cNvPr>
            <p:cNvSpPr/>
            <p:nvPr/>
          </p:nvSpPr>
          <p:spPr bwMode="auto">
            <a:xfrm>
              <a:off x="2885313" y="1491631"/>
              <a:ext cx="768585" cy="39873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en-US" b="1">
                  <a:solidFill>
                    <a:schemeClr val="tx1"/>
                  </a:solidFill>
                  <a:latin typeface="Arial" charset="0"/>
                  <a:cs typeface="Arial" charset="0"/>
                </a:rPr>
                <a:t>LIMS</a:t>
              </a:r>
            </a:p>
          </p:txBody>
        </p:sp>
        <p:sp>
          <p:nvSpPr>
            <p:cNvPr id="12" name="Rectangle 11">
              <a:extLst>
                <a:ext uri="{FF2B5EF4-FFF2-40B4-BE49-F238E27FC236}">
                  <a16:creationId xmlns:a16="http://schemas.microsoft.com/office/drawing/2014/main" id="{6ABAF596-99E7-4D85-AE15-C883F0EC1FE7}"/>
                </a:ext>
              </a:extLst>
            </p:cNvPr>
            <p:cNvSpPr/>
            <p:nvPr/>
          </p:nvSpPr>
          <p:spPr bwMode="auto">
            <a:xfrm>
              <a:off x="3857421" y="1491631"/>
              <a:ext cx="768585" cy="39873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en-US" b="1">
                  <a:solidFill>
                    <a:schemeClr val="tx1"/>
                  </a:solidFill>
                  <a:latin typeface="Arial" charset="0"/>
                  <a:cs typeface="Arial" charset="0"/>
                </a:rPr>
                <a:t>PACS</a:t>
              </a:r>
            </a:p>
          </p:txBody>
        </p:sp>
        <p:sp>
          <p:nvSpPr>
            <p:cNvPr id="13" name="Rectangle 12">
              <a:extLst>
                <a:ext uri="{FF2B5EF4-FFF2-40B4-BE49-F238E27FC236}">
                  <a16:creationId xmlns:a16="http://schemas.microsoft.com/office/drawing/2014/main" id="{854AF1B5-F187-4C6D-B86F-091CFCFE80E0}"/>
                </a:ext>
              </a:extLst>
            </p:cNvPr>
            <p:cNvSpPr/>
            <p:nvPr/>
          </p:nvSpPr>
          <p:spPr bwMode="auto">
            <a:xfrm>
              <a:off x="4883535" y="1491631"/>
              <a:ext cx="1200633" cy="39873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en-US" b="1">
                  <a:solidFill>
                    <a:schemeClr val="tx1"/>
                  </a:solidFill>
                  <a:latin typeface="Arial" charset="0"/>
                  <a:cs typeface="Arial" charset="0"/>
                </a:rPr>
                <a:t>SystemX</a:t>
              </a:r>
            </a:p>
          </p:txBody>
        </p:sp>
        <p:sp>
          <p:nvSpPr>
            <p:cNvPr id="14" name="Rectangle 13">
              <a:extLst>
                <a:ext uri="{FF2B5EF4-FFF2-40B4-BE49-F238E27FC236}">
                  <a16:creationId xmlns:a16="http://schemas.microsoft.com/office/drawing/2014/main" id="{8D9C16C8-D438-459F-81EE-644FD1144F30}"/>
                </a:ext>
              </a:extLst>
            </p:cNvPr>
            <p:cNvSpPr/>
            <p:nvPr/>
          </p:nvSpPr>
          <p:spPr bwMode="auto">
            <a:xfrm>
              <a:off x="6287691" y="1491631"/>
              <a:ext cx="1200633" cy="39873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en-US" b="1">
                  <a:solidFill>
                    <a:schemeClr val="tx1"/>
                  </a:solidFill>
                  <a:latin typeface="Arial" charset="0"/>
                  <a:cs typeface="Arial" charset="0"/>
                </a:rPr>
                <a:t>Gateway</a:t>
              </a:r>
            </a:p>
          </p:txBody>
        </p:sp>
        <p:sp>
          <p:nvSpPr>
            <p:cNvPr id="15" name="Can 22">
              <a:extLst>
                <a:ext uri="{FF2B5EF4-FFF2-40B4-BE49-F238E27FC236}">
                  <a16:creationId xmlns:a16="http://schemas.microsoft.com/office/drawing/2014/main" id="{0E880B50-A2FA-4A76-8F68-390E1AB5B890}"/>
                </a:ext>
              </a:extLst>
            </p:cNvPr>
            <p:cNvSpPr/>
            <p:nvPr/>
          </p:nvSpPr>
          <p:spPr bwMode="auto">
            <a:xfrm>
              <a:off x="1763688" y="1815666"/>
              <a:ext cx="463841" cy="432048"/>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endParaRPr lang="en-US"/>
            </a:p>
          </p:txBody>
        </p:sp>
        <p:sp>
          <p:nvSpPr>
            <p:cNvPr id="16" name="Can 23">
              <a:extLst>
                <a:ext uri="{FF2B5EF4-FFF2-40B4-BE49-F238E27FC236}">
                  <a16:creationId xmlns:a16="http://schemas.microsoft.com/office/drawing/2014/main" id="{0C4A8D92-190E-463A-918D-F4020C7A7FF7}"/>
                </a:ext>
              </a:extLst>
            </p:cNvPr>
            <p:cNvSpPr/>
            <p:nvPr/>
          </p:nvSpPr>
          <p:spPr bwMode="auto">
            <a:xfrm>
              <a:off x="2758009" y="1815666"/>
              <a:ext cx="463841" cy="432048"/>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endParaRPr lang="en-US"/>
            </a:p>
          </p:txBody>
        </p:sp>
        <p:sp>
          <p:nvSpPr>
            <p:cNvPr id="17" name="Can 24">
              <a:extLst>
                <a:ext uri="{FF2B5EF4-FFF2-40B4-BE49-F238E27FC236}">
                  <a16:creationId xmlns:a16="http://schemas.microsoft.com/office/drawing/2014/main" id="{E17FE52A-C264-49A3-81B2-CD17D7EBD7F8}"/>
                </a:ext>
              </a:extLst>
            </p:cNvPr>
            <p:cNvSpPr/>
            <p:nvPr/>
          </p:nvSpPr>
          <p:spPr bwMode="auto">
            <a:xfrm>
              <a:off x="3761910" y="1815666"/>
              <a:ext cx="463841" cy="432048"/>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endParaRPr lang="en-US"/>
            </a:p>
          </p:txBody>
        </p:sp>
        <p:sp>
          <p:nvSpPr>
            <p:cNvPr id="18" name="Can 25">
              <a:extLst>
                <a:ext uri="{FF2B5EF4-FFF2-40B4-BE49-F238E27FC236}">
                  <a16:creationId xmlns:a16="http://schemas.microsoft.com/office/drawing/2014/main" id="{16F9E3B1-2D1E-4C4B-B846-0D49348E2632}"/>
                </a:ext>
              </a:extLst>
            </p:cNvPr>
            <p:cNvSpPr/>
            <p:nvPr/>
          </p:nvSpPr>
          <p:spPr bwMode="auto">
            <a:xfrm>
              <a:off x="5674333" y="1815666"/>
              <a:ext cx="463841" cy="432048"/>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endParaRPr lang="en-US"/>
            </a:p>
          </p:txBody>
        </p:sp>
        <p:cxnSp>
          <p:nvCxnSpPr>
            <p:cNvPr id="19" name="Straight Connector 18">
              <a:extLst>
                <a:ext uri="{FF2B5EF4-FFF2-40B4-BE49-F238E27FC236}">
                  <a16:creationId xmlns:a16="http://schemas.microsoft.com/office/drawing/2014/main" id="{9E4D5383-E8D9-4D0F-9C39-17B7D6287348}"/>
                </a:ext>
              </a:extLst>
            </p:cNvPr>
            <p:cNvCxnSpPr/>
            <p:nvPr/>
          </p:nvCxnSpPr>
          <p:spPr bwMode="auto">
            <a:xfrm flipV="1">
              <a:off x="5483852" y="1890368"/>
              <a:ext cx="0" cy="1072154"/>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20" name="Straight Connector 19">
              <a:extLst>
                <a:ext uri="{FF2B5EF4-FFF2-40B4-BE49-F238E27FC236}">
                  <a16:creationId xmlns:a16="http://schemas.microsoft.com/office/drawing/2014/main" id="{BAE7F96A-DF65-4277-ADB6-02C175DD76A6}"/>
                </a:ext>
              </a:extLst>
            </p:cNvPr>
            <p:cNvCxnSpPr/>
            <p:nvPr/>
          </p:nvCxnSpPr>
          <p:spPr bwMode="auto">
            <a:xfrm flipV="1">
              <a:off x="6570222" y="1869672"/>
              <a:ext cx="0" cy="1072154"/>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21" name="Oval 20">
              <a:extLst>
                <a:ext uri="{FF2B5EF4-FFF2-40B4-BE49-F238E27FC236}">
                  <a16:creationId xmlns:a16="http://schemas.microsoft.com/office/drawing/2014/main" id="{7E8DE078-6BAF-4945-9525-F1D081300A89}"/>
                </a:ext>
              </a:extLst>
            </p:cNvPr>
            <p:cNvSpPr/>
            <p:nvPr/>
          </p:nvSpPr>
          <p:spPr bwMode="auto">
            <a:xfrm>
              <a:off x="5382090" y="2338769"/>
              <a:ext cx="702078" cy="518732"/>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en-US" sz="1050" b="1">
                  <a:solidFill>
                    <a:srgbClr val="FFFFFF"/>
                  </a:solidFill>
                  <a:latin typeface="Arial" charset="0"/>
                  <a:cs typeface="Arial" charset="0"/>
                </a:rPr>
                <a:t>FHIR</a:t>
              </a:r>
            </a:p>
          </p:txBody>
        </p:sp>
        <p:sp>
          <p:nvSpPr>
            <p:cNvPr id="22" name="Oval 21">
              <a:extLst>
                <a:ext uri="{FF2B5EF4-FFF2-40B4-BE49-F238E27FC236}">
                  <a16:creationId xmlns:a16="http://schemas.microsoft.com/office/drawing/2014/main" id="{77430412-8E07-431A-9286-325649144163}"/>
                </a:ext>
              </a:extLst>
            </p:cNvPr>
            <p:cNvSpPr/>
            <p:nvPr/>
          </p:nvSpPr>
          <p:spPr bwMode="auto">
            <a:xfrm>
              <a:off x="6516216" y="2338769"/>
              <a:ext cx="702078" cy="518732"/>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en-US" sz="1050" b="1">
                  <a:solidFill>
                    <a:srgbClr val="FFFFFF"/>
                  </a:solidFill>
                  <a:latin typeface="Arial" charset="0"/>
                  <a:cs typeface="Arial" charset="0"/>
                </a:rPr>
                <a:t>FHIR</a:t>
              </a:r>
            </a:p>
          </p:txBody>
        </p:sp>
        <p:cxnSp>
          <p:nvCxnSpPr>
            <p:cNvPr id="23" name="Straight Connector 22">
              <a:extLst>
                <a:ext uri="{FF2B5EF4-FFF2-40B4-BE49-F238E27FC236}">
                  <a16:creationId xmlns:a16="http://schemas.microsoft.com/office/drawing/2014/main" id="{C31A17FE-ABCA-4157-A1D6-094831C886E7}"/>
                </a:ext>
              </a:extLst>
            </p:cNvPr>
            <p:cNvCxnSpPr/>
            <p:nvPr/>
          </p:nvCxnSpPr>
          <p:spPr bwMode="auto">
            <a:xfrm flipV="1">
              <a:off x="3437874" y="1869672"/>
              <a:ext cx="0" cy="1072154"/>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24" name="Straight Connector 23">
              <a:extLst>
                <a:ext uri="{FF2B5EF4-FFF2-40B4-BE49-F238E27FC236}">
                  <a16:creationId xmlns:a16="http://schemas.microsoft.com/office/drawing/2014/main" id="{6051BDAC-6484-4E2D-A0CA-AD1F7B687540}"/>
                </a:ext>
              </a:extLst>
            </p:cNvPr>
            <p:cNvCxnSpPr/>
            <p:nvPr/>
          </p:nvCxnSpPr>
          <p:spPr bwMode="auto">
            <a:xfrm flipV="1">
              <a:off x="2465766" y="1869672"/>
              <a:ext cx="0" cy="1072154"/>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25" name="Oval 24">
              <a:extLst>
                <a:ext uri="{FF2B5EF4-FFF2-40B4-BE49-F238E27FC236}">
                  <a16:creationId xmlns:a16="http://schemas.microsoft.com/office/drawing/2014/main" id="{27BCBFAC-9574-4597-81B4-D28078A1C5CC}"/>
                </a:ext>
              </a:extLst>
            </p:cNvPr>
            <p:cNvSpPr/>
            <p:nvPr/>
          </p:nvSpPr>
          <p:spPr bwMode="auto">
            <a:xfrm>
              <a:off x="3383868" y="2338769"/>
              <a:ext cx="702078" cy="518732"/>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en-US" sz="1050" b="1">
                  <a:solidFill>
                    <a:srgbClr val="FFFFFF"/>
                  </a:solidFill>
                  <a:latin typeface="Arial" charset="0"/>
                  <a:cs typeface="Arial" charset="0"/>
                </a:rPr>
                <a:t>FHIR</a:t>
              </a:r>
            </a:p>
          </p:txBody>
        </p:sp>
        <p:sp>
          <p:nvSpPr>
            <p:cNvPr id="26" name="Oval 25">
              <a:extLst>
                <a:ext uri="{FF2B5EF4-FFF2-40B4-BE49-F238E27FC236}">
                  <a16:creationId xmlns:a16="http://schemas.microsoft.com/office/drawing/2014/main" id="{38B4929B-146D-4ABF-B71D-120EAD7D7013}"/>
                </a:ext>
              </a:extLst>
            </p:cNvPr>
            <p:cNvSpPr/>
            <p:nvPr/>
          </p:nvSpPr>
          <p:spPr bwMode="auto">
            <a:xfrm>
              <a:off x="2357754" y="2338769"/>
              <a:ext cx="702078" cy="518732"/>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en-US" sz="1050" b="1">
                  <a:solidFill>
                    <a:srgbClr val="FFFFFF"/>
                  </a:solidFill>
                  <a:latin typeface="Arial" charset="0"/>
                  <a:cs typeface="Arial" charset="0"/>
                </a:rPr>
                <a:t>FHIR</a:t>
              </a:r>
            </a:p>
          </p:txBody>
        </p:sp>
      </p:grpSp>
    </p:spTree>
    <p:extLst>
      <p:ext uri="{BB962C8B-B14F-4D97-AF65-F5344CB8AC3E}">
        <p14:creationId xmlns:p14="http://schemas.microsoft.com/office/powerpoint/2010/main" val="24921703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B901F-86D4-49D6-BA0F-B9D29EFD481A}"/>
              </a:ext>
            </a:extLst>
          </p:cNvPr>
          <p:cNvSpPr>
            <a:spLocks noGrp="1"/>
          </p:cNvSpPr>
          <p:nvPr>
            <p:ph type="title"/>
          </p:nvPr>
        </p:nvSpPr>
        <p:spPr/>
        <p:txBody>
          <a:bodyPr/>
          <a:lstStyle/>
          <a:p>
            <a:r>
              <a:rPr lang="en-CA" dirty="0"/>
              <a:t>Beyond Exchange</a:t>
            </a:r>
          </a:p>
        </p:txBody>
      </p:sp>
      <p:sp>
        <p:nvSpPr>
          <p:cNvPr id="3" name="Footer Placeholder 2">
            <a:extLst>
              <a:ext uri="{FF2B5EF4-FFF2-40B4-BE49-F238E27FC236}">
                <a16:creationId xmlns:a16="http://schemas.microsoft.com/office/drawing/2014/main" id="{1A9DD68D-3235-462B-9E17-2F1CDE2230B0}"/>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BD7ADABB-A1DB-46AA-AED1-1E4D73392F8A}"/>
              </a:ext>
            </a:extLst>
          </p:cNvPr>
          <p:cNvSpPr>
            <a:spLocks noGrp="1"/>
          </p:cNvSpPr>
          <p:nvPr>
            <p:ph type="sldNum" sz="quarter" idx="11"/>
          </p:nvPr>
        </p:nvSpPr>
        <p:spPr/>
        <p:txBody>
          <a:bodyPr/>
          <a:lstStyle/>
          <a:p>
            <a:fld id="{6CACE926-AEF5-4BFE-8BD7-24414108CB7B}" type="slidenum">
              <a:rPr lang="en-US" altLang="en-US" smtClean="0"/>
              <a:pPr/>
              <a:t>34</a:t>
            </a:fld>
            <a:endParaRPr lang="en-US" altLang="en-US" dirty="0"/>
          </a:p>
        </p:txBody>
      </p:sp>
      <p:grpSp>
        <p:nvGrpSpPr>
          <p:cNvPr id="5" name="Group 4">
            <a:extLst>
              <a:ext uri="{FF2B5EF4-FFF2-40B4-BE49-F238E27FC236}">
                <a16:creationId xmlns:a16="http://schemas.microsoft.com/office/drawing/2014/main" id="{4DB3C1A7-D366-49D7-AD64-95DB55EC08A7}"/>
              </a:ext>
            </a:extLst>
          </p:cNvPr>
          <p:cNvGrpSpPr/>
          <p:nvPr/>
        </p:nvGrpSpPr>
        <p:grpSpPr>
          <a:xfrm>
            <a:off x="1637316" y="1453270"/>
            <a:ext cx="6020784" cy="2871429"/>
            <a:chOff x="1637316" y="1453270"/>
            <a:chExt cx="6020784" cy="2871429"/>
          </a:xfrm>
        </p:grpSpPr>
        <p:sp>
          <p:nvSpPr>
            <p:cNvPr id="6" name="Flowchart: Magnetic Disk 5">
              <a:extLst>
                <a:ext uri="{FF2B5EF4-FFF2-40B4-BE49-F238E27FC236}">
                  <a16:creationId xmlns:a16="http://schemas.microsoft.com/office/drawing/2014/main" id="{C7C5B62D-AD6E-4531-89D6-E9FEF3C3CE47}"/>
                </a:ext>
              </a:extLst>
            </p:cNvPr>
            <p:cNvSpPr/>
            <p:nvPr/>
          </p:nvSpPr>
          <p:spPr bwMode="auto">
            <a:xfrm>
              <a:off x="1961352" y="3378285"/>
              <a:ext cx="1026114" cy="839690"/>
            </a:xfrm>
            <a:prstGeom prst="flowChartMagneticDisk">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w="9525" cap="flat" cmpd="sng" algn="ctr">
              <a:solidFill>
                <a:schemeClr val="tx1"/>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endParaRPr lang="en-CA" sz="1200" dirty="0"/>
            </a:p>
          </p:txBody>
        </p:sp>
        <p:grpSp>
          <p:nvGrpSpPr>
            <p:cNvPr id="7" name="Group 6">
              <a:extLst>
                <a:ext uri="{FF2B5EF4-FFF2-40B4-BE49-F238E27FC236}">
                  <a16:creationId xmlns:a16="http://schemas.microsoft.com/office/drawing/2014/main" id="{4FA74A38-0089-4E22-84CD-A4B4021D7597}"/>
                </a:ext>
              </a:extLst>
            </p:cNvPr>
            <p:cNvGrpSpPr/>
            <p:nvPr/>
          </p:nvGrpSpPr>
          <p:grpSpPr>
            <a:xfrm>
              <a:off x="1754886" y="1502534"/>
              <a:ext cx="502482" cy="1649265"/>
              <a:chOff x="3876972" y="2147532"/>
              <a:chExt cx="669976" cy="1809200"/>
            </a:xfrm>
          </p:grpSpPr>
          <p:cxnSp>
            <p:nvCxnSpPr>
              <p:cNvPr id="37" name="Straight Connector 36">
                <a:extLst>
                  <a:ext uri="{FF2B5EF4-FFF2-40B4-BE49-F238E27FC236}">
                    <a16:creationId xmlns:a16="http://schemas.microsoft.com/office/drawing/2014/main" id="{9426B64A-1E0C-45E8-823E-C701F721A250}"/>
                  </a:ext>
                </a:extLst>
              </p:cNvPr>
              <p:cNvCxnSpPr>
                <a:endCxn id="38" idx="4"/>
              </p:cNvCxnSpPr>
              <p:nvPr/>
            </p:nvCxnSpPr>
            <p:spPr bwMode="auto">
              <a:xfrm flipV="1">
                <a:off x="4211960" y="2708920"/>
                <a:ext cx="0" cy="124781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38" name="Oval 37">
                <a:extLst>
                  <a:ext uri="{FF2B5EF4-FFF2-40B4-BE49-F238E27FC236}">
                    <a16:creationId xmlns:a16="http://schemas.microsoft.com/office/drawing/2014/main" id="{394B0FD8-2FB4-4828-B1BC-0BE5EE61D87F}"/>
                  </a:ext>
                </a:extLst>
              </p:cNvPr>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sz="1200" b="1" dirty="0">
                    <a:solidFill>
                      <a:srgbClr val="FFFFFF"/>
                    </a:solidFill>
                    <a:latin typeface="Arial" charset="0"/>
                    <a:cs typeface="Arial" charset="0"/>
                  </a:rPr>
                  <a:t>v3</a:t>
                </a:r>
              </a:p>
            </p:txBody>
          </p:sp>
        </p:grpSp>
        <p:sp>
          <p:nvSpPr>
            <p:cNvPr id="8" name="Rectangle 7">
              <a:extLst>
                <a:ext uri="{FF2B5EF4-FFF2-40B4-BE49-F238E27FC236}">
                  <a16:creationId xmlns:a16="http://schemas.microsoft.com/office/drawing/2014/main" id="{3412A2E7-A528-4B56-B9ED-8FF6F4A3D2B3}"/>
                </a:ext>
              </a:extLst>
            </p:cNvPr>
            <p:cNvSpPr/>
            <p:nvPr/>
          </p:nvSpPr>
          <p:spPr bwMode="auto">
            <a:xfrm>
              <a:off x="1637316" y="3151800"/>
              <a:ext cx="1674186" cy="1172899"/>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68580" tIns="34290" rIns="68580" bIns="34290" numCol="1" rtlCol="0" anchor="t" anchorCtr="0" compatLnSpc="1">
              <a:prstTxWarp prst="textNoShape">
                <a:avLst/>
              </a:prstTxWarp>
            </a:bodyPr>
            <a:lstStyle/>
            <a:p>
              <a:pPr eaLnBrk="1" hangingPunct="1"/>
              <a:endParaRPr lang="nl-NL" b="1">
                <a:solidFill>
                  <a:srgbClr val="FFFFFF"/>
                </a:solidFill>
                <a:latin typeface="Arial" charset="0"/>
                <a:cs typeface="Arial" charset="0"/>
              </a:endParaRPr>
            </a:p>
          </p:txBody>
        </p:sp>
        <p:grpSp>
          <p:nvGrpSpPr>
            <p:cNvPr id="9" name="Group 8">
              <a:extLst>
                <a:ext uri="{FF2B5EF4-FFF2-40B4-BE49-F238E27FC236}">
                  <a16:creationId xmlns:a16="http://schemas.microsoft.com/office/drawing/2014/main" id="{50C975E8-1756-42F8-9610-575E62CCDB08}"/>
                </a:ext>
              </a:extLst>
            </p:cNvPr>
            <p:cNvGrpSpPr/>
            <p:nvPr/>
          </p:nvGrpSpPr>
          <p:grpSpPr>
            <a:xfrm>
              <a:off x="2213937" y="2084235"/>
              <a:ext cx="502482" cy="1067566"/>
              <a:chOff x="3793444" y="2136673"/>
              <a:chExt cx="669976" cy="1067566"/>
            </a:xfrm>
          </p:grpSpPr>
          <p:cxnSp>
            <p:nvCxnSpPr>
              <p:cNvPr id="35" name="Straight Connector 34">
                <a:extLst>
                  <a:ext uri="{FF2B5EF4-FFF2-40B4-BE49-F238E27FC236}">
                    <a16:creationId xmlns:a16="http://schemas.microsoft.com/office/drawing/2014/main" id="{3F26FE3A-6A46-4906-857D-D59DA32F44FB}"/>
                  </a:ext>
                </a:extLst>
              </p:cNvPr>
              <p:cNvCxnSpPr>
                <a:stCxn id="8" idx="0"/>
                <a:endCxn id="36" idx="4"/>
              </p:cNvCxnSpPr>
              <p:nvPr/>
            </p:nvCxnSpPr>
            <p:spPr bwMode="auto">
              <a:xfrm flipH="1" flipV="1">
                <a:off x="4128432" y="2647380"/>
                <a:ext cx="12308" cy="556859"/>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36" name="Oval 35">
                <a:extLst>
                  <a:ext uri="{FF2B5EF4-FFF2-40B4-BE49-F238E27FC236}">
                    <a16:creationId xmlns:a16="http://schemas.microsoft.com/office/drawing/2014/main" id="{C1451D87-7224-4A95-A89E-70BFE327EC6F}"/>
                  </a:ext>
                </a:extLst>
              </p:cNvPr>
              <p:cNvSpPr/>
              <p:nvPr/>
            </p:nvSpPr>
            <p:spPr bwMode="auto">
              <a:xfrm>
                <a:off x="3793444" y="2136673"/>
                <a:ext cx="669976" cy="51070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sz="1200" b="1" dirty="0">
                    <a:solidFill>
                      <a:srgbClr val="FFFFFF"/>
                    </a:solidFill>
                    <a:latin typeface="Arial" charset="0"/>
                    <a:cs typeface="Arial" charset="0"/>
                  </a:rPr>
                  <a:t>v2</a:t>
                </a:r>
              </a:p>
            </p:txBody>
          </p:sp>
        </p:grpSp>
        <p:sp>
          <p:nvSpPr>
            <p:cNvPr id="10" name="Rectangle 9">
              <a:extLst>
                <a:ext uri="{FF2B5EF4-FFF2-40B4-BE49-F238E27FC236}">
                  <a16:creationId xmlns:a16="http://schemas.microsoft.com/office/drawing/2014/main" id="{7A791F8E-D035-4B4C-9F86-81055C554FCE}"/>
                </a:ext>
              </a:extLst>
            </p:cNvPr>
            <p:cNvSpPr/>
            <p:nvPr/>
          </p:nvSpPr>
          <p:spPr bwMode="auto">
            <a:xfrm>
              <a:off x="5652121" y="2463739"/>
              <a:ext cx="2005979" cy="1334390"/>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68580" tIns="34290" rIns="68580" bIns="34290" numCol="1" rtlCol="0" anchor="t" anchorCtr="0" compatLnSpc="1">
              <a:prstTxWarp prst="textNoShape">
                <a:avLst/>
              </a:prstTxWarp>
            </a:bodyPr>
            <a:lstStyle/>
            <a:p>
              <a:pPr eaLnBrk="1" hangingPunct="1"/>
              <a:endParaRPr lang="nl-NL" b="1">
                <a:solidFill>
                  <a:srgbClr val="FFFFFF"/>
                </a:solidFill>
                <a:latin typeface="Arial" charset="0"/>
                <a:cs typeface="Arial" charset="0"/>
              </a:endParaRPr>
            </a:p>
          </p:txBody>
        </p:sp>
        <p:cxnSp>
          <p:nvCxnSpPr>
            <p:cNvPr id="11" name="Straight Connector 10">
              <a:extLst>
                <a:ext uri="{FF2B5EF4-FFF2-40B4-BE49-F238E27FC236}">
                  <a16:creationId xmlns:a16="http://schemas.microsoft.com/office/drawing/2014/main" id="{1AF97A27-0738-476C-9625-A71EE189B16A}"/>
                </a:ext>
              </a:extLst>
            </p:cNvPr>
            <p:cNvCxnSpPr/>
            <p:nvPr/>
          </p:nvCxnSpPr>
          <p:spPr bwMode="auto">
            <a:xfrm flipV="1">
              <a:off x="6743700" y="2713144"/>
              <a:ext cx="0" cy="548084"/>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grpSp>
          <p:nvGrpSpPr>
            <p:cNvPr id="12" name="Group 11">
              <a:extLst>
                <a:ext uri="{FF2B5EF4-FFF2-40B4-BE49-F238E27FC236}">
                  <a16:creationId xmlns:a16="http://schemas.microsoft.com/office/drawing/2014/main" id="{2EB323CD-D114-4482-8B34-B64E0A5DF418}"/>
                </a:ext>
              </a:extLst>
            </p:cNvPr>
            <p:cNvGrpSpPr/>
            <p:nvPr/>
          </p:nvGrpSpPr>
          <p:grpSpPr>
            <a:xfrm>
              <a:off x="2600781" y="1520985"/>
              <a:ext cx="837093" cy="1630814"/>
              <a:chOff x="3612852" y="1559406"/>
              <a:chExt cx="1116124" cy="1630815"/>
            </a:xfrm>
          </p:grpSpPr>
          <p:cxnSp>
            <p:nvCxnSpPr>
              <p:cNvPr id="33" name="Straight Connector 32">
                <a:extLst>
                  <a:ext uri="{FF2B5EF4-FFF2-40B4-BE49-F238E27FC236}">
                    <a16:creationId xmlns:a16="http://schemas.microsoft.com/office/drawing/2014/main" id="{EB45247B-1BA4-4C8C-AB84-3D8B10A78785}"/>
                  </a:ext>
                </a:extLst>
              </p:cNvPr>
              <p:cNvCxnSpPr>
                <a:endCxn id="34" idx="4"/>
              </p:cNvCxnSpPr>
              <p:nvPr/>
            </p:nvCxnSpPr>
            <p:spPr bwMode="auto">
              <a:xfrm flipV="1">
                <a:off x="4170914" y="2070113"/>
                <a:ext cx="0" cy="1120108"/>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34" name="Oval 33">
                <a:extLst>
                  <a:ext uri="{FF2B5EF4-FFF2-40B4-BE49-F238E27FC236}">
                    <a16:creationId xmlns:a16="http://schemas.microsoft.com/office/drawing/2014/main" id="{96522649-E8E5-4AA8-9536-9362D7E2DB44}"/>
                  </a:ext>
                </a:extLst>
              </p:cNvPr>
              <p:cNvSpPr/>
              <p:nvPr/>
            </p:nvSpPr>
            <p:spPr bwMode="auto">
              <a:xfrm>
                <a:off x="3612852" y="1559406"/>
                <a:ext cx="1116124" cy="51070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sz="1200" b="1" dirty="0">
                    <a:solidFill>
                      <a:srgbClr val="FFFFFF"/>
                    </a:solidFill>
                    <a:latin typeface="Arial" charset="0"/>
                    <a:cs typeface="Arial" charset="0"/>
                  </a:rPr>
                  <a:t>Other</a:t>
                </a:r>
              </a:p>
            </p:txBody>
          </p:sp>
        </p:grpSp>
        <p:cxnSp>
          <p:nvCxnSpPr>
            <p:cNvPr id="13" name="Straight Connector 12">
              <a:extLst>
                <a:ext uri="{FF2B5EF4-FFF2-40B4-BE49-F238E27FC236}">
                  <a16:creationId xmlns:a16="http://schemas.microsoft.com/office/drawing/2014/main" id="{9588F5FA-1DE0-4A86-AC8B-7689D6BC2843}"/>
                </a:ext>
              </a:extLst>
            </p:cNvPr>
            <p:cNvCxnSpPr/>
            <p:nvPr/>
          </p:nvCxnSpPr>
          <p:spPr bwMode="auto">
            <a:xfrm flipH="1" flipV="1">
              <a:off x="4646719" y="3014780"/>
              <a:ext cx="8213" cy="80264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4" name="Oval 13">
              <a:extLst>
                <a:ext uri="{FF2B5EF4-FFF2-40B4-BE49-F238E27FC236}">
                  <a16:creationId xmlns:a16="http://schemas.microsoft.com/office/drawing/2014/main" id="{C6932C4C-80FC-4F07-BEA2-5681969DE5CF}"/>
                </a:ext>
              </a:extLst>
            </p:cNvPr>
            <p:cNvSpPr/>
            <p:nvPr/>
          </p:nvSpPr>
          <p:spPr bwMode="auto">
            <a:xfrm>
              <a:off x="4358860" y="3641017"/>
              <a:ext cx="592144" cy="518732"/>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sz="1050" b="1" dirty="0">
                  <a:solidFill>
                    <a:srgbClr val="FFFFFF"/>
                  </a:solidFill>
                  <a:latin typeface="Arial" charset="0"/>
                  <a:cs typeface="Arial" charset="0"/>
                </a:rPr>
                <a:t>X12</a:t>
              </a:r>
            </a:p>
          </p:txBody>
        </p:sp>
        <p:sp>
          <p:nvSpPr>
            <p:cNvPr id="15" name="Rectangle 14">
              <a:extLst>
                <a:ext uri="{FF2B5EF4-FFF2-40B4-BE49-F238E27FC236}">
                  <a16:creationId xmlns:a16="http://schemas.microsoft.com/office/drawing/2014/main" id="{AEFB2576-E055-4F05-BFFE-4111741BE4EB}"/>
                </a:ext>
              </a:extLst>
            </p:cNvPr>
            <p:cNvSpPr/>
            <p:nvPr/>
          </p:nvSpPr>
          <p:spPr bwMode="auto">
            <a:xfrm>
              <a:off x="3977934" y="2713144"/>
              <a:ext cx="1296144" cy="73977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sz="1200" dirty="0">
                  <a:solidFill>
                    <a:schemeClr val="tx1"/>
                  </a:solidFill>
                  <a:latin typeface="Arial" charset="0"/>
                  <a:cs typeface="Arial" charset="0"/>
                </a:rPr>
                <a:t>Broker</a:t>
              </a:r>
            </a:p>
            <a:p>
              <a:pPr algn="ctr" eaLnBrk="1" hangingPunct="1"/>
              <a:endParaRPr lang="nl-NL" sz="900" b="1" dirty="0">
                <a:solidFill>
                  <a:schemeClr val="tx1"/>
                </a:solidFill>
                <a:latin typeface="Arial" charset="0"/>
                <a:cs typeface="Arial" charset="0"/>
              </a:endParaRPr>
            </a:p>
            <a:p>
              <a:pPr algn="ctr" eaLnBrk="1" hangingPunct="1"/>
              <a:endParaRPr lang="nl-NL" sz="900" b="1" dirty="0">
                <a:solidFill>
                  <a:schemeClr val="tx1"/>
                </a:solidFill>
                <a:latin typeface="Arial" charset="0"/>
                <a:cs typeface="Arial" charset="0"/>
              </a:endParaRPr>
            </a:p>
            <a:p>
              <a:pPr algn="ctr" eaLnBrk="1" hangingPunct="1"/>
              <a:endParaRPr lang="nl-NL" sz="900" b="1" dirty="0">
                <a:solidFill>
                  <a:schemeClr val="tx1"/>
                </a:solidFill>
                <a:latin typeface="Arial" charset="0"/>
                <a:cs typeface="Arial" charset="0"/>
              </a:endParaRPr>
            </a:p>
          </p:txBody>
        </p:sp>
        <p:grpSp>
          <p:nvGrpSpPr>
            <p:cNvPr id="16" name="Group 15">
              <a:extLst>
                <a:ext uri="{FF2B5EF4-FFF2-40B4-BE49-F238E27FC236}">
                  <a16:creationId xmlns:a16="http://schemas.microsoft.com/office/drawing/2014/main" id="{760C1985-357C-4383-B316-4DCA4E2FBF2A}"/>
                </a:ext>
              </a:extLst>
            </p:cNvPr>
            <p:cNvGrpSpPr/>
            <p:nvPr/>
          </p:nvGrpSpPr>
          <p:grpSpPr>
            <a:xfrm>
              <a:off x="3977934" y="1453270"/>
              <a:ext cx="502482" cy="1259874"/>
              <a:chOff x="4112337" y="2147532"/>
              <a:chExt cx="669976" cy="1382048"/>
            </a:xfrm>
          </p:grpSpPr>
          <p:cxnSp>
            <p:nvCxnSpPr>
              <p:cNvPr id="31" name="Straight Connector 30">
                <a:extLst>
                  <a:ext uri="{FF2B5EF4-FFF2-40B4-BE49-F238E27FC236}">
                    <a16:creationId xmlns:a16="http://schemas.microsoft.com/office/drawing/2014/main" id="{AF645860-2395-47A0-A668-99F71211F6DC}"/>
                  </a:ext>
                </a:extLst>
              </p:cNvPr>
              <p:cNvCxnSpPr>
                <a:endCxn id="32" idx="4"/>
              </p:cNvCxnSpPr>
              <p:nvPr/>
            </p:nvCxnSpPr>
            <p:spPr bwMode="auto">
              <a:xfrm flipV="1">
                <a:off x="4447325" y="2708920"/>
                <a:ext cx="0" cy="82066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32" name="Oval 31">
                <a:extLst>
                  <a:ext uri="{FF2B5EF4-FFF2-40B4-BE49-F238E27FC236}">
                    <a16:creationId xmlns:a16="http://schemas.microsoft.com/office/drawing/2014/main" id="{714EF801-F7CA-4E40-A7A3-53EC90E24EB1}"/>
                  </a:ext>
                </a:extLst>
              </p:cNvPr>
              <p:cNvSpPr/>
              <p:nvPr/>
            </p:nvSpPr>
            <p:spPr bwMode="auto">
              <a:xfrm>
                <a:off x="4112337"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sz="1200" b="1" dirty="0">
                    <a:solidFill>
                      <a:srgbClr val="FFFFFF"/>
                    </a:solidFill>
                    <a:latin typeface="Arial" charset="0"/>
                    <a:cs typeface="Arial" charset="0"/>
                  </a:rPr>
                  <a:t>v3</a:t>
                </a:r>
              </a:p>
            </p:txBody>
          </p:sp>
        </p:grpSp>
        <p:sp>
          <p:nvSpPr>
            <p:cNvPr id="17" name="Rectangle 16">
              <a:extLst>
                <a:ext uri="{FF2B5EF4-FFF2-40B4-BE49-F238E27FC236}">
                  <a16:creationId xmlns:a16="http://schemas.microsoft.com/office/drawing/2014/main" id="{6239AD1B-564D-45A9-88EA-D25F2BAC85A1}"/>
                </a:ext>
              </a:extLst>
            </p:cNvPr>
            <p:cNvSpPr/>
            <p:nvPr/>
          </p:nvSpPr>
          <p:spPr bwMode="auto">
            <a:xfrm>
              <a:off x="3815916" y="2537328"/>
              <a:ext cx="1593177" cy="1047002"/>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68580" tIns="34290" rIns="68580" bIns="34290" numCol="1" rtlCol="0" anchor="t" anchorCtr="0" compatLnSpc="1">
              <a:prstTxWarp prst="textNoShape">
                <a:avLst/>
              </a:prstTxWarp>
            </a:bodyPr>
            <a:lstStyle/>
            <a:p>
              <a:pPr eaLnBrk="1" hangingPunct="1"/>
              <a:endParaRPr lang="nl-NL" b="1">
                <a:solidFill>
                  <a:srgbClr val="FFFFFF"/>
                </a:solidFill>
                <a:latin typeface="Arial" charset="0"/>
                <a:cs typeface="Arial" charset="0"/>
              </a:endParaRPr>
            </a:p>
          </p:txBody>
        </p:sp>
        <p:grpSp>
          <p:nvGrpSpPr>
            <p:cNvPr id="18" name="Group 17">
              <a:extLst>
                <a:ext uri="{FF2B5EF4-FFF2-40B4-BE49-F238E27FC236}">
                  <a16:creationId xmlns:a16="http://schemas.microsoft.com/office/drawing/2014/main" id="{F2B38AAE-F80F-4DBB-B6F3-9D29DAC4FCD4}"/>
                </a:ext>
              </a:extLst>
            </p:cNvPr>
            <p:cNvGrpSpPr/>
            <p:nvPr/>
          </p:nvGrpSpPr>
          <p:grpSpPr>
            <a:xfrm>
              <a:off x="4574361" y="1903766"/>
              <a:ext cx="502482" cy="809376"/>
              <a:chOff x="3876972" y="2147532"/>
              <a:chExt cx="669976" cy="809376"/>
            </a:xfrm>
          </p:grpSpPr>
          <p:cxnSp>
            <p:nvCxnSpPr>
              <p:cNvPr id="29" name="Straight Connector 28">
                <a:extLst>
                  <a:ext uri="{FF2B5EF4-FFF2-40B4-BE49-F238E27FC236}">
                    <a16:creationId xmlns:a16="http://schemas.microsoft.com/office/drawing/2014/main" id="{943F0145-CAE7-4289-9C40-36BEEA5FD405}"/>
                  </a:ext>
                </a:extLst>
              </p:cNvPr>
              <p:cNvCxnSpPr>
                <a:endCxn id="30" idx="4"/>
              </p:cNvCxnSpPr>
              <p:nvPr/>
            </p:nvCxnSpPr>
            <p:spPr bwMode="auto">
              <a:xfrm flipV="1">
                <a:off x="4211960" y="2635270"/>
                <a:ext cx="0" cy="321638"/>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30" name="Oval 29">
                <a:extLst>
                  <a:ext uri="{FF2B5EF4-FFF2-40B4-BE49-F238E27FC236}">
                    <a16:creationId xmlns:a16="http://schemas.microsoft.com/office/drawing/2014/main" id="{4F46BEF7-CF00-4F90-BD57-9E4FB68083F9}"/>
                  </a:ext>
                </a:extLst>
              </p:cNvPr>
              <p:cNvSpPr/>
              <p:nvPr/>
            </p:nvSpPr>
            <p:spPr bwMode="auto">
              <a:xfrm>
                <a:off x="3876972" y="2147532"/>
                <a:ext cx="669976" cy="48773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sz="1200" b="1" dirty="0">
                    <a:solidFill>
                      <a:srgbClr val="FFFFFF"/>
                    </a:solidFill>
                    <a:latin typeface="Arial" charset="0"/>
                    <a:cs typeface="Arial" charset="0"/>
                  </a:rPr>
                  <a:t>v2</a:t>
                </a:r>
              </a:p>
            </p:txBody>
          </p:sp>
        </p:grpSp>
        <p:sp>
          <p:nvSpPr>
            <p:cNvPr id="19" name="Oval 18">
              <a:extLst>
                <a:ext uri="{FF2B5EF4-FFF2-40B4-BE49-F238E27FC236}">
                  <a16:creationId xmlns:a16="http://schemas.microsoft.com/office/drawing/2014/main" id="{A2C109E0-3B34-4DAA-B139-5757B9DEE8E5}"/>
                </a:ext>
              </a:extLst>
            </p:cNvPr>
            <p:cNvSpPr/>
            <p:nvPr/>
          </p:nvSpPr>
          <p:spPr bwMode="auto">
            <a:xfrm>
              <a:off x="4274967" y="3014781"/>
              <a:ext cx="702078" cy="327046"/>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eaLnBrk="1" hangingPunct="1"/>
              <a:r>
                <a:rPr lang="nl-NL" sz="1050" b="1" dirty="0">
                  <a:solidFill>
                    <a:srgbClr val="FFFFFF"/>
                  </a:solidFill>
                  <a:latin typeface="Arial" charset="0"/>
                  <a:cs typeface="Arial" charset="0"/>
                </a:rPr>
                <a:t>FHIR</a:t>
              </a:r>
            </a:p>
          </p:txBody>
        </p:sp>
        <p:sp>
          <p:nvSpPr>
            <p:cNvPr id="20" name="TextBox 19">
              <a:extLst>
                <a:ext uri="{FF2B5EF4-FFF2-40B4-BE49-F238E27FC236}">
                  <a16:creationId xmlns:a16="http://schemas.microsoft.com/office/drawing/2014/main" id="{AD105315-F28E-4F15-A9A1-093CCC15CA63}"/>
                </a:ext>
              </a:extLst>
            </p:cNvPr>
            <p:cNvSpPr txBox="1"/>
            <p:nvPr/>
          </p:nvSpPr>
          <p:spPr>
            <a:xfrm>
              <a:off x="1986969" y="3387101"/>
              <a:ext cx="1000497" cy="276999"/>
            </a:xfrm>
            <a:prstGeom prst="rect">
              <a:avLst/>
            </a:prstGeom>
            <a:noFill/>
          </p:spPr>
          <p:txBody>
            <a:bodyPr wrap="square" rtlCol="0">
              <a:spAutoFit/>
            </a:bodyPr>
            <a:lstStyle/>
            <a:p>
              <a:pPr algn="ctr"/>
              <a:r>
                <a:rPr lang="en-US" sz="1200" dirty="0"/>
                <a:t>Repository</a:t>
              </a:r>
              <a:endParaRPr lang="en-CA" sz="1200" dirty="0"/>
            </a:p>
          </p:txBody>
        </p:sp>
        <p:sp>
          <p:nvSpPr>
            <p:cNvPr id="21" name="Flowchart: Magnetic Disk 20">
              <a:extLst>
                <a:ext uri="{FF2B5EF4-FFF2-40B4-BE49-F238E27FC236}">
                  <a16:creationId xmlns:a16="http://schemas.microsoft.com/office/drawing/2014/main" id="{DC6CC391-9ADD-474D-9085-90B54AF62A2A}"/>
                </a:ext>
              </a:extLst>
            </p:cNvPr>
            <p:cNvSpPr/>
            <p:nvPr/>
          </p:nvSpPr>
          <p:spPr bwMode="auto">
            <a:xfrm>
              <a:off x="6260541" y="3445607"/>
              <a:ext cx="1026114" cy="839690"/>
            </a:xfrm>
            <a:prstGeom prst="flowChartMagneticDisk">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6200000" scaled="1"/>
              <a:tileRect/>
            </a:gradFill>
            <a:ln w="9525" cap="flat" cmpd="sng" algn="ctr">
              <a:solidFill>
                <a:schemeClr val="tx1"/>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endParaRPr lang="en-CA" sz="1200" dirty="0"/>
            </a:p>
          </p:txBody>
        </p:sp>
        <p:sp>
          <p:nvSpPr>
            <p:cNvPr id="22" name="Rectangle 21">
              <a:extLst>
                <a:ext uri="{FF2B5EF4-FFF2-40B4-BE49-F238E27FC236}">
                  <a16:creationId xmlns:a16="http://schemas.microsoft.com/office/drawing/2014/main" id="{9E9C1684-CED0-4AB6-AB8E-DE5087185F14}"/>
                </a:ext>
              </a:extLst>
            </p:cNvPr>
            <p:cNvSpPr/>
            <p:nvPr/>
          </p:nvSpPr>
          <p:spPr bwMode="auto">
            <a:xfrm>
              <a:off x="5752728" y="2537329"/>
              <a:ext cx="1020870" cy="1117749"/>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sz="1200" dirty="0">
                  <a:solidFill>
                    <a:schemeClr val="tx1"/>
                  </a:solidFill>
                  <a:latin typeface="Arial" charset="0"/>
                  <a:cs typeface="Arial" charset="0"/>
                </a:rPr>
                <a:t>Decision Support</a:t>
              </a:r>
            </a:p>
            <a:p>
              <a:pPr algn="ctr" eaLnBrk="1" hangingPunct="1"/>
              <a:endParaRPr lang="nl-NL" sz="900" b="1" dirty="0">
                <a:solidFill>
                  <a:schemeClr val="tx1"/>
                </a:solidFill>
                <a:latin typeface="Arial" charset="0"/>
                <a:cs typeface="Arial" charset="0"/>
              </a:endParaRPr>
            </a:p>
            <a:p>
              <a:pPr algn="ctr" eaLnBrk="1" hangingPunct="1"/>
              <a:endParaRPr lang="nl-NL" sz="900" b="1" dirty="0">
                <a:solidFill>
                  <a:schemeClr val="tx1"/>
                </a:solidFill>
                <a:latin typeface="Arial" charset="0"/>
                <a:cs typeface="Arial" charset="0"/>
              </a:endParaRPr>
            </a:p>
            <a:p>
              <a:pPr algn="ctr" eaLnBrk="1" hangingPunct="1"/>
              <a:endParaRPr lang="nl-NL" sz="900" b="1" dirty="0">
                <a:solidFill>
                  <a:schemeClr val="tx1"/>
                </a:solidFill>
                <a:latin typeface="Arial" charset="0"/>
                <a:cs typeface="Arial" charset="0"/>
              </a:endParaRPr>
            </a:p>
          </p:txBody>
        </p:sp>
        <p:sp>
          <p:nvSpPr>
            <p:cNvPr id="23" name="Oval 22">
              <a:extLst>
                <a:ext uri="{FF2B5EF4-FFF2-40B4-BE49-F238E27FC236}">
                  <a16:creationId xmlns:a16="http://schemas.microsoft.com/office/drawing/2014/main" id="{928A2758-0667-4B4B-93A5-7B88E620E6D5}"/>
                </a:ext>
              </a:extLst>
            </p:cNvPr>
            <p:cNvSpPr/>
            <p:nvPr/>
          </p:nvSpPr>
          <p:spPr bwMode="auto">
            <a:xfrm>
              <a:off x="5912124" y="3094130"/>
              <a:ext cx="702078" cy="518732"/>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sz="1050" b="1" dirty="0">
                  <a:solidFill>
                    <a:srgbClr val="FFFFFF"/>
                  </a:solidFill>
                  <a:latin typeface="Arial" charset="0"/>
                  <a:cs typeface="Arial" charset="0"/>
                </a:rPr>
                <a:t>FHIR</a:t>
              </a:r>
            </a:p>
          </p:txBody>
        </p:sp>
        <p:sp>
          <p:nvSpPr>
            <p:cNvPr id="24" name="Oval 23">
              <a:extLst>
                <a:ext uri="{FF2B5EF4-FFF2-40B4-BE49-F238E27FC236}">
                  <a16:creationId xmlns:a16="http://schemas.microsoft.com/office/drawing/2014/main" id="{8E0A67EB-C0E4-4B5D-822D-7F32565A7B98}"/>
                </a:ext>
              </a:extLst>
            </p:cNvPr>
            <p:cNvSpPr/>
            <p:nvPr/>
          </p:nvSpPr>
          <p:spPr bwMode="auto">
            <a:xfrm>
              <a:off x="2114139" y="3666940"/>
              <a:ext cx="702078" cy="518732"/>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sz="1050" b="1" dirty="0">
                  <a:solidFill>
                    <a:srgbClr val="FFFFFF"/>
                  </a:solidFill>
                  <a:latin typeface="Arial" charset="0"/>
                  <a:cs typeface="Arial" charset="0"/>
                </a:rPr>
                <a:t>FHIR</a:t>
              </a:r>
            </a:p>
          </p:txBody>
        </p:sp>
        <p:grpSp>
          <p:nvGrpSpPr>
            <p:cNvPr id="25" name="Group 24">
              <a:extLst>
                <a:ext uri="{FF2B5EF4-FFF2-40B4-BE49-F238E27FC236}">
                  <a16:creationId xmlns:a16="http://schemas.microsoft.com/office/drawing/2014/main" id="{C2DB4EED-726F-4556-8119-085E90E1BC4E}"/>
                </a:ext>
              </a:extLst>
            </p:cNvPr>
            <p:cNvGrpSpPr/>
            <p:nvPr/>
          </p:nvGrpSpPr>
          <p:grpSpPr>
            <a:xfrm>
              <a:off x="6465140" y="1822101"/>
              <a:ext cx="837093" cy="1630814"/>
              <a:chOff x="3612852" y="1559406"/>
              <a:chExt cx="1116124" cy="1630815"/>
            </a:xfrm>
          </p:grpSpPr>
          <p:cxnSp>
            <p:nvCxnSpPr>
              <p:cNvPr id="27" name="Straight Connector 26">
                <a:extLst>
                  <a:ext uri="{FF2B5EF4-FFF2-40B4-BE49-F238E27FC236}">
                    <a16:creationId xmlns:a16="http://schemas.microsoft.com/office/drawing/2014/main" id="{46D6C393-A408-44A0-8F70-D776A10BE296}"/>
                  </a:ext>
                </a:extLst>
              </p:cNvPr>
              <p:cNvCxnSpPr>
                <a:endCxn id="28" idx="4"/>
              </p:cNvCxnSpPr>
              <p:nvPr/>
            </p:nvCxnSpPr>
            <p:spPr bwMode="auto">
              <a:xfrm flipV="1">
                <a:off x="4170914" y="2070113"/>
                <a:ext cx="0" cy="1120108"/>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8" name="Oval 27">
                <a:extLst>
                  <a:ext uri="{FF2B5EF4-FFF2-40B4-BE49-F238E27FC236}">
                    <a16:creationId xmlns:a16="http://schemas.microsoft.com/office/drawing/2014/main" id="{9BE21084-7726-4CB4-8119-37C5ED9162D3}"/>
                  </a:ext>
                </a:extLst>
              </p:cNvPr>
              <p:cNvSpPr/>
              <p:nvPr/>
            </p:nvSpPr>
            <p:spPr bwMode="auto">
              <a:xfrm>
                <a:off x="3612852" y="1559406"/>
                <a:ext cx="1116124" cy="51070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sz="1200" b="1" dirty="0">
                    <a:solidFill>
                      <a:srgbClr val="FFFFFF"/>
                    </a:solidFill>
                    <a:latin typeface="Arial" charset="0"/>
                    <a:cs typeface="Arial" charset="0"/>
                  </a:rPr>
                  <a:t>Other</a:t>
                </a:r>
              </a:p>
            </p:txBody>
          </p:sp>
        </p:grpSp>
        <p:cxnSp>
          <p:nvCxnSpPr>
            <p:cNvPr id="26" name="Straight Connector 25">
              <a:extLst>
                <a:ext uri="{FF2B5EF4-FFF2-40B4-BE49-F238E27FC236}">
                  <a16:creationId xmlns:a16="http://schemas.microsoft.com/office/drawing/2014/main" id="{435D81A5-C147-4640-A7CA-CB6E0E1DA60C}"/>
                </a:ext>
              </a:extLst>
            </p:cNvPr>
            <p:cNvCxnSpPr>
              <a:stCxn id="22" idx="0"/>
              <a:endCxn id="28" idx="3"/>
            </p:cNvCxnSpPr>
            <p:nvPr/>
          </p:nvCxnSpPr>
          <p:spPr bwMode="auto">
            <a:xfrm flipV="1">
              <a:off x="6263164" y="2258016"/>
              <a:ext cx="324566" cy="279314"/>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399774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8D72D-2519-4966-87D4-F5CF38672026}"/>
              </a:ext>
            </a:extLst>
          </p:cNvPr>
          <p:cNvSpPr>
            <a:spLocks noGrp="1"/>
          </p:cNvSpPr>
          <p:nvPr>
            <p:ph type="title"/>
          </p:nvPr>
        </p:nvSpPr>
        <p:spPr/>
        <p:txBody>
          <a:bodyPr/>
          <a:lstStyle/>
          <a:p>
            <a:r>
              <a:rPr lang="en-CA" dirty="0"/>
              <a:t>Overview of a server</a:t>
            </a:r>
          </a:p>
        </p:txBody>
      </p:sp>
      <p:sp>
        <p:nvSpPr>
          <p:cNvPr id="3" name="Footer Placeholder 2">
            <a:extLst>
              <a:ext uri="{FF2B5EF4-FFF2-40B4-BE49-F238E27FC236}">
                <a16:creationId xmlns:a16="http://schemas.microsoft.com/office/drawing/2014/main" id="{9111F438-FAAC-42C7-9F49-44DA20C460B8}"/>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5C8CADE5-7C57-45D9-9A69-A2E24DF89B46}"/>
              </a:ext>
            </a:extLst>
          </p:cNvPr>
          <p:cNvSpPr>
            <a:spLocks noGrp="1"/>
          </p:cNvSpPr>
          <p:nvPr>
            <p:ph type="sldNum" sz="quarter" idx="11"/>
          </p:nvPr>
        </p:nvSpPr>
        <p:spPr/>
        <p:txBody>
          <a:bodyPr/>
          <a:lstStyle/>
          <a:p>
            <a:fld id="{6CACE926-AEF5-4BFE-8BD7-24414108CB7B}" type="slidenum">
              <a:rPr lang="en-US" altLang="en-US" smtClean="0"/>
              <a:pPr/>
              <a:t>35</a:t>
            </a:fld>
            <a:endParaRPr lang="en-US" altLang="en-US" dirty="0"/>
          </a:p>
        </p:txBody>
      </p:sp>
      <p:sp>
        <p:nvSpPr>
          <p:cNvPr id="5" name="Rounded Rectangle 4">
            <a:extLst>
              <a:ext uri="{FF2B5EF4-FFF2-40B4-BE49-F238E27FC236}">
                <a16:creationId xmlns:a16="http://schemas.microsoft.com/office/drawing/2014/main" id="{FC94B4AC-7305-4439-BE9D-01B124C78F6F}"/>
              </a:ext>
            </a:extLst>
          </p:cNvPr>
          <p:cNvSpPr/>
          <p:nvPr/>
        </p:nvSpPr>
        <p:spPr bwMode="auto">
          <a:xfrm>
            <a:off x="1657350" y="1371600"/>
            <a:ext cx="5886450" cy="3257550"/>
          </a:xfrm>
          <a:prstGeom prst="round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t" anchorCtr="0" compatLnSpc="1">
            <a:prstTxWarp prst="textNoShape">
              <a:avLst/>
            </a:prstTxWarp>
          </a:bodyPr>
          <a:lstStyle/>
          <a:p>
            <a:endParaRPr lang="en-US" sz="1200">
              <a:solidFill>
                <a:schemeClr val="tx1"/>
              </a:solidFill>
              <a:latin typeface="Arial" charset="0"/>
            </a:endParaRPr>
          </a:p>
        </p:txBody>
      </p:sp>
      <p:sp>
        <p:nvSpPr>
          <p:cNvPr id="6" name="Rectangle 5">
            <a:extLst>
              <a:ext uri="{FF2B5EF4-FFF2-40B4-BE49-F238E27FC236}">
                <a16:creationId xmlns:a16="http://schemas.microsoft.com/office/drawing/2014/main" id="{B8953992-C3F6-403A-80BD-B46DDCAC6718}"/>
              </a:ext>
            </a:extLst>
          </p:cNvPr>
          <p:cNvSpPr/>
          <p:nvPr/>
        </p:nvSpPr>
        <p:spPr bwMode="auto">
          <a:xfrm>
            <a:off x="3371850" y="1371600"/>
            <a:ext cx="2171700" cy="62865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68580" tIns="34290" rIns="68580" bIns="34290" numCol="1" rtlCol="0" anchor="ctr" anchorCtr="0" compatLnSpc="1">
            <a:prstTxWarp prst="textNoShape">
              <a:avLst/>
            </a:prstTxWarp>
          </a:bodyPr>
          <a:lstStyle/>
          <a:p>
            <a:pPr algn="ctr"/>
            <a:r>
              <a:rPr lang="en-US" sz="1200" b="1">
                <a:solidFill>
                  <a:schemeClr val="bg1"/>
                </a:solidFill>
              </a:rPr>
              <a:t>HTTP</a:t>
            </a:r>
            <a:r>
              <a:rPr lang="en-US" sz="1200" b="1">
                <a:solidFill>
                  <a:schemeClr val="bg1"/>
                </a:solidFill>
                <a:latin typeface="Arial" charset="0"/>
              </a:rPr>
              <a:t> / REST interface</a:t>
            </a:r>
          </a:p>
        </p:txBody>
      </p:sp>
      <p:sp>
        <p:nvSpPr>
          <p:cNvPr id="7" name="Cloud 6">
            <a:extLst>
              <a:ext uri="{FF2B5EF4-FFF2-40B4-BE49-F238E27FC236}">
                <a16:creationId xmlns:a16="http://schemas.microsoft.com/office/drawing/2014/main" id="{1010C925-DA8B-4EA1-BF0A-161EA6B1AF20}"/>
              </a:ext>
            </a:extLst>
          </p:cNvPr>
          <p:cNvSpPr/>
          <p:nvPr/>
        </p:nvSpPr>
        <p:spPr bwMode="auto">
          <a:xfrm>
            <a:off x="5257800" y="1371600"/>
            <a:ext cx="2514600" cy="108585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r>
              <a:rPr lang="en-US" sz="1200"/>
              <a:t>Encoding/decoding, param validation, syntax validation</a:t>
            </a:r>
          </a:p>
        </p:txBody>
      </p:sp>
      <p:sp>
        <p:nvSpPr>
          <p:cNvPr id="8" name="Rectangle 7">
            <a:extLst>
              <a:ext uri="{FF2B5EF4-FFF2-40B4-BE49-F238E27FC236}">
                <a16:creationId xmlns:a16="http://schemas.microsoft.com/office/drawing/2014/main" id="{C8018F2B-B6BC-4060-9279-7CEC28812877}"/>
              </a:ext>
            </a:extLst>
          </p:cNvPr>
          <p:cNvSpPr/>
          <p:nvPr/>
        </p:nvSpPr>
        <p:spPr bwMode="auto">
          <a:xfrm>
            <a:off x="3600450" y="2400300"/>
            <a:ext cx="1771650" cy="9144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68580" tIns="34290" rIns="68580" bIns="34290" numCol="1" rtlCol="0" anchor="ctr" anchorCtr="0" compatLnSpc="1">
            <a:prstTxWarp prst="textNoShape">
              <a:avLst/>
            </a:prstTxWarp>
          </a:bodyPr>
          <a:lstStyle/>
          <a:p>
            <a:pPr algn="ctr"/>
            <a:r>
              <a:rPr lang="en-US" sz="1200" b="1">
                <a:solidFill>
                  <a:schemeClr val="bg1"/>
                </a:solidFill>
              </a:rPr>
              <a:t>Fhir Service</a:t>
            </a:r>
            <a:endParaRPr lang="en-US" sz="1200" b="1">
              <a:solidFill>
                <a:schemeClr val="bg1"/>
              </a:solidFill>
              <a:latin typeface="Arial" charset="0"/>
            </a:endParaRPr>
          </a:p>
        </p:txBody>
      </p:sp>
      <p:sp>
        <p:nvSpPr>
          <p:cNvPr id="9" name="Up-Down Arrow 8">
            <a:extLst>
              <a:ext uri="{FF2B5EF4-FFF2-40B4-BE49-F238E27FC236}">
                <a16:creationId xmlns:a16="http://schemas.microsoft.com/office/drawing/2014/main" id="{D62B814E-39E6-4BC0-8FDE-7BB9AD159280}"/>
              </a:ext>
            </a:extLst>
          </p:cNvPr>
          <p:cNvSpPr/>
          <p:nvPr/>
        </p:nvSpPr>
        <p:spPr bwMode="auto">
          <a:xfrm>
            <a:off x="4286250" y="1885950"/>
            <a:ext cx="400050" cy="685800"/>
          </a:xfrm>
          <a:prstGeom prst="upDown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68580" tIns="34290" rIns="68580" bIns="34290" numCol="1" rtlCol="0" anchor="t" anchorCtr="0" compatLnSpc="1">
            <a:prstTxWarp prst="textNoShape">
              <a:avLst/>
            </a:prstTxWarp>
          </a:bodyPr>
          <a:lstStyle/>
          <a:p>
            <a:endParaRPr lang="en-US" sz="1200">
              <a:solidFill>
                <a:schemeClr val="tx1"/>
              </a:solidFill>
              <a:latin typeface="Arial" charset="0"/>
            </a:endParaRPr>
          </a:p>
        </p:txBody>
      </p:sp>
      <p:sp>
        <p:nvSpPr>
          <p:cNvPr id="10" name="Rectangle 9">
            <a:extLst>
              <a:ext uri="{FF2B5EF4-FFF2-40B4-BE49-F238E27FC236}">
                <a16:creationId xmlns:a16="http://schemas.microsoft.com/office/drawing/2014/main" id="{0F750A3B-C88F-48F6-A279-3EDD17ECE5C6}"/>
              </a:ext>
            </a:extLst>
          </p:cNvPr>
          <p:cNvSpPr/>
          <p:nvPr/>
        </p:nvSpPr>
        <p:spPr bwMode="auto">
          <a:xfrm>
            <a:off x="1943100" y="3486150"/>
            <a:ext cx="1771650" cy="9144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68580" tIns="34290" rIns="68580" bIns="34290" numCol="1" rtlCol="0" anchor="ctr" anchorCtr="0" compatLnSpc="1">
            <a:prstTxWarp prst="textNoShape">
              <a:avLst/>
            </a:prstTxWarp>
          </a:bodyPr>
          <a:lstStyle/>
          <a:p>
            <a:pPr algn="ctr"/>
            <a:r>
              <a:rPr lang="en-US" sz="1200" b="1">
                <a:solidFill>
                  <a:schemeClr val="bg1"/>
                </a:solidFill>
              </a:rPr>
              <a:t>Indexer / Search</a:t>
            </a:r>
            <a:endParaRPr lang="en-US" sz="1200" b="1">
              <a:solidFill>
                <a:schemeClr val="bg1"/>
              </a:solidFill>
              <a:latin typeface="Arial" charset="0"/>
            </a:endParaRPr>
          </a:p>
        </p:txBody>
      </p:sp>
      <p:sp>
        <p:nvSpPr>
          <p:cNvPr id="11" name="Rectangle 10">
            <a:extLst>
              <a:ext uri="{FF2B5EF4-FFF2-40B4-BE49-F238E27FC236}">
                <a16:creationId xmlns:a16="http://schemas.microsoft.com/office/drawing/2014/main" id="{108D82B2-739C-4DA1-B551-9362D77021A5}"/>
              </a:ext>
            </a:extLst>
          </p:cNvPr>
          <p:cNvSpPr/>
          <p:nvPr/>
        </p:nvSpPr>
        <p:spPr bwMode="auto">
          <a:xfrm>
            <a:off x="5143500" y="3486150"/>
            <a:ext cx="1771650" cy="9144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68580" tIns="34290" rIns="68580" bIns="34290" numCol="1" rtlCol="0" anchor="ctr" anchorCtr="0" compatLnSpc="1">
            <a:prstTxWarp prst="textNoShape">
              <a:avLst/>
            </a:prstTxWarp>
          </a:bodyPr>
          <a:lstStyle/>
          <a:p>
            <a:pPr algn="ctr"/>
            <a:r>
              <a:rPr lang="en-US" sz="1200" b="1">
                <a:solidFill>
                  <a:schemeClr val="bg1"/>
                </a:solidFill>
              </a:rPr>
              <a:t>Storage</a:t>
            </a:r>
            <a:endParaRPr lang="en-US" sz="1200" b="1">
              <a:solidFill>
                <a:schemeClr val="bg1"/>
              </a:solidFill>
              <a:latin typeface="Arial" charset="0"/>
            </a:endParaRPr>
          </a:p>
        </p:txBody>
      </p:sp>
      <p:sp>
        <p:nvSpPr>
          <p:cNvPr id="12" name="Left-Up Arrow 11">
            <a:extLst>
              <a:ext uri="{FF2B5EF4-FFF2-40B4-BE49-F238E27FC236}">
                <a16:creationId xmlns:a16="http://schemas.microsoft.com/office/drawing/2014/main" id="{1A66520F-BF56-4A9C-8E6F-3924A036B272}"/>
              </a:ext>
            </a:extLst>
          </p:cNvPr>
          <p:cNvSpPr/>
          <p:nvPr/>
        </p:nvSpPr>
        <p:spPr bwMode="auto">
          <a:xfrm rot="10800000">
            <a:off x="2743201" y="2686050"/>
            <a:ext cx="971550" cy="9144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68580" tIns="34290" rIns="68580" bIns="34290" numCol="1" rtlCol="0" anchor="t" anchorCtr="0" compatLnSpc="1">
            <a:prstTxWarp prst="textNoShape">
              <a:avLst/>
            </a:prstTxWarp>
          </a:bodyPr>
          <a:lstStyle/>
          <a:p>
            <a:endParaRPr lang="en-US" sz="1200"/>
          </a:p>
        </p:txBody>
      </p:sp>
      <p:sp>
        <p:nvSpPr>
          <p:cNvPr id="13" name="Left-Up Arrow 12">
            <a:extLst>
              <a:ext uri="{FF2B5EF4-FFF2-40B4-BE49-F238E27FC236}">
                <a16:creationId xmlns:a16="http://schemas.microsoft.com/office/drawing/2014/main" id="{8D84CD08-6AFB-4B62-BF0B-9E604D848D16}"/>
              </a:ext>
            </a:extLst>
          </p:cNvPr>
          <p:cNvSpPr/>
          <p:nvPr/>
        </p:nvSpPr>
        <p:spPr bwMode="auto">
          <a:xfrm rot="16200000">
            <a:off x="5172075" y="2714625"/>
            <a:ext cx="971550" cy="9144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68580" tIns="34290" rIns="68580" bIns="34290" numCol="1" rtlCol="0" anchor="t" anchorCtr="0" compatLnSpc="1">
            <a:prstTxWarp prst="textNoShape">
              <a:avLst/>
            </a:prstTxWarp>
          </a:bodyPr>
          <a:lstStyle/>
          <a:p>
            <a:endParaRPr lang="en-US" sz="1200"/>
          </a:p>
        </p:txBody>
      </p:sp>
      <p:sp>
        <p:nvSpPr>
          <p:cNvPr id="14" name="Cloud 13">
            <a:extLst>
              <a:ext uri="{FF2B5EF4-FFF2-40B4-BE49-F238E27FC236}">
                <a16:creationId xmlns:a16="http://schemas.microsoft.com/office/drawing/2014/main" id="{08C1C059-F5A4-4B0B-BEE8-19320A43F819}"/>
              </a:ext>
            </a:extLst>
          </p:cNvPr>
          <p:cNvSpPr/>
          <p:nvPr/>
        </p:nvSpPr>
        <p:spPr bwMode="auto">
          <a:xfrm>
            <a:off x="1771650" y="1857375"/>
            <a:ext cx="2514600" cy="108585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r>
              <a:rPr lang="en-US" sz="1200"/>
              <a:t>Implement service operations as described in spec</a:t>
            </a:r>
          </a:p>
        </p:txBody>
      </p:sp>
    </p:spTree>
    <p:extLst>
      <p:ext uri="{BB962C8B-B14F-4D97-AF65-F5344CB8AC3E}">
        <p14:creationId xmlns:p14="http://schemas.microsoft.com/office/powerpoint/2010/main" val="45167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18596-EE9E-4BC1-9B21-94B163CD76B8}"/>
              </a:ext>
            </a:extLst>
          </p:cNvPr>
          <p:cNvSpPr>
            <a:spLocks noGrp="1"/>
          </p:cNvSpPr>
          <p:nvPr>
            <p:ph type="title"/>
          </p:nvPr>
        </p:nvSpPr>
        <p:spPr/>
        <p:txBody>
          <a:bodyPr/>
          <a:lstStyle/>
          <a:p>
            <a:r>
              <a:rPr lang="en-CA" dirty="0"/>
              <a:t>From wire to store</a:t>
            </a:r>
          </a:p>
        </p:txBody>
      </p:sp>
      <p:sp>
        <p:nvSpPr>
          <p:cNvPr id="3" name="Footer Placeholder 2">
            <a:extLst>
              <a:ext uri="{FF2B5EF4-FFF2-40B4-BE49-F238E27FC236}">
                <a16:creationId xmlns:a16="http://schemas.microsoft.com/office/drawing/2014/main" id="{4C02D619-C005-4704-97F0-362CCCAB021A}"/>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F368FFDB-B895-4396-8548-134B8FDF98E0}"/>
              </a:ext>
            </a:extLst>
          </p:cNvPr>
          <p:cNvSpPr>
            <a:spLocks noGrp="1"/>
          </p:cNvSpPr>
          <p:nvPr>
            <p:ph type="sldNum" sz="quarter" idx="11"/>
          </p:nvPr>
        </p:nvSpPr>
        <p:spPr/>
        <p:txBody>
          <a:bodyPr/>
          <a:lstStyle/>
          <a:p>
            <a:fld id="{6CACE926-AEF5-4BFE-8BD7-24414108CB7B}" type="slidenum">
              <a:rPr lang="en-US" altLang="en-US" smtClean="0"/>
              <a:pPr/>
              <a:t>36</a:t>
            </a:fld>
            <a:endParaRPr lang="en-US" altLang="en-US" dirty="0"/>
          </a:p>
        </p:txBody>
      </p:sp>
      <p:grpSp>
        <p:nvGrpSpPr>
          <p:cNvPr id="5" name="Group 4">
            <a:extLst>
              <a:ext uri="{FF2B5EF4-FFF2-40B4-BE49-F238E27FC236}">
                <a16:creationId xmlns:a16="http://schemas.microsoft.com/office/drawing/2014/main" id="{3E8BE7CA-E9DF-4A4C-A931-6115C98F0923}"/>
              </a:ext>
            </a:extLst>
          </p:cNvPr>
          <p:cNvGrpSpPr/>
          <p:nvPr/>
        </p:nvGrpSpPr>
        <p:grpSpPr>
          <a:xfrm>
            <a:off x="1392239" y="1053194"/>
            <a:ext cx="6216417" cy="3581772"/>
            <a:chOff x="1392239" y="1314451"/>
            <a:chExt cx="6216417" cy="3581772"/>
          </a:xfrm>
        </p:grpSpPr>
        <p:sp>
          <p:nvSpPr>
            <p:cNvPr id="6" name="Rectangle 5">
              <a:extLst>
                <a:ext uri="{FF2B5EF4-FFF2-40B4-BE49-F238E27FC236}">
                  <a16:creationId xmlns:a16="http://schemas.microsoft.com/office/drawing/2014/main" id="{1787B485-0842-4E6E-9CE9-E885A9BEDA0C}"/>
                </a:ext>
              </a:extLst>
            </p:cNvPr>
            <p:cNvSpPr/>
            <p:nvPr/>
          </p:nvSpPr>
          <p:spPr bwMode="auto">
            <a:xfrm>
              <a:off x="3086100" y="1314451"/>
              <a:ext cx="1379306" cy="3478640"/>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endParaRPr lang="en-US" sz="1400"/>
            </a:p>
          </p:txBody>
        </p:sp>
        <p:sp>
          <p:nvSpPr>
            <p:cNvPr id="7" name="Rectangle 6">
              <a:extLst>
                <a:ext uri="{FF2B5EF4-FFF2-40B4-BE49-F238E27FC236}">
                  <a16:creationId xmlns:a16="http://schemas.microsoft.com/office/drawing/2014/main" id="{5231652B-B2F0-4DB8-8B8F-8705807859BD}"/>
                </a:ext>
              </a:extLst>
            </p:cNvPr>
            <p:cNvSpPr/>
            <p:nvPr/>
          </p:nvSpPr>
          <p:spPr bwMode="auto">
            <a:xfrm>
              <a:off x="6229350" y="1371601"/>
              <a:ext cx="1379306" cy="3478640"/>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endParaRPr lang="en-US" sz="1400"/>
            </a:p>
          </p:txBody>
        </p:sp>
        <p:sp>
          <p:nvSpPr>
            <p:cNvPr id="8" name="Can 3">
              <a:extLst>
                <a:ext uri="{FF2B5EF4-FFF2-40B4-BE49-F238E27FC236}">
                  <a16:creationId xmlns:a16="http://schemas.microsoft.com/office/drawing/2014/main" id="{BD63224E-643B-483B-B5B4-9AC3FD509FA4}"/>
                </a:ext>
              </a:extLst>
            </p:cNvPr>
            <p:cNvSpPr/>
            <p:nvPr/>
          </p:nvSpPr>
          <p:spPr>
            <a:xfrm>
              <a:off x="1402482" y="4171950"/>
              <a:ext cx="1340718" cy="589997"/>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a:t>Storage</a:t>
              </a:r>
            </a:p>
          </p:txBody>
        </p:sp>
        <p:sp>
          <p:nvSpPr>
            <p:cNvPr id="9" name="Rectangle 8">
              <a:extLst>
                <a:ext uri="{FF2B5EF4-FFF2-40B4-BE49-F238E27FC236}">
                  <a16:creationId xmlns:a16="http://schemas.microsoft.com/office/drawing/2014/main" id="{DCD08DAE-BCA3-4BFD-94B4-993E85DBF53D}"/>
                </a:ext>
              </a:extLst>
            </p:cNvPr>
            <p:cNvSpPr/>
            <p:nvPr/>
          </p:nvSpPr>
          <p:spPr>
            <a:xfrm>
              <a:off x="1392239" y="2914650"/>
              <a:ext cx="1314450" cy="86388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a:solidFill>
                    <a:schemeClr val="dk1"/>
                  </a:solidFill>
                </a:rPr>
                <a:t>Fhir Service</a:t>
              </a:r>
            </a:p>
          </p:txBody>
        </p:sp>
        <p:sp>
          <p:nvSpPr>
            <p:cNvPr id="10" name="Round Diagonal Corner Rectangle 8">
              <a:extLst>
                <a:ext uri="{FF2B5EF4-FFF2-40B4-BE49-F238E27FC236}">
                  <a16:creationId xmlns:a16="http://schemas.microsoft.com/office/drawing/2014/main" id="{CA334EC8-0AC4-4772-8A56-2F70378DA62D}"/>
                </a:ext>
              </a:extLst>
            </p:cNvPr>
            <p:cNvSpPr/>
            <p:nvPr/>
          </p:nvSpPr>
          <p:spPr>
            <a:xfrm>
              <a:off x="1421346" y="1371601"/>
              <a:ext cx="1470188" cy="365920"/>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solidFill>
                    <a:schemeClr val="dk1"/>
                  </a:solidFill>
                </a:rPr>
                <a:t>REST interface</a:t>
              </a:r>
            </a:p>
          </p:txBody>
        </p:sp>
        <p:grpSp>
          <p:nvGrpSpPr>
            <p:cNvPr id="11" name="Group 10">
              <a:extLst>
                <a:ext uri="{FF2B5EF4-FFF2-40B4-BE49-F238E27FC236}">
                  <a16:creationId xmlns:a16="http://schemas.microsoft.com/office/drawing/2014/main" id="{529BAC1A-A407-40AB-9153-195E3FEA0833}"/>
                </a:ext>
              </a:extLst>
            </p:cNvPr>
            <p:cNvGrpSpPr/>
            <p:nvPr/>
          </p:nvGrpSpPr>
          <p:grpSpPr>
            <a:xfrm>
              <a:off x="3086099" y="1410254"/>
              <a:ext cx="1303375" cy="3401263"/>
              <a:chOff x="2926422" y="1828800"/>
              <a:chExt cx="1737835" cy="4535017"/>
            </a:xfrm>
          </p:grpSpPr>
          <p:sp>
            <p:nvSpPr>
              <p:cNvPr id="33" name="TextBox 32">
                <a:extLst>
                  <a:ext uri="{FF2B5EF4-FFF2-40B4-BE49-F238E27FC236}">
                    <a16:creationId xmlns:a16="http://schemas.microsoft.com/office/drawing/2014/main" id="{E51EB8D4-B1D0-4B34-8BFC-0047DDE17D8A}"/>
                  </a:ext>
                </a:extLst>
              </p:cNvPr>
              <p:cNvSpPr txBox="1"/>
              <p:nvPr/>
            </p:nvSpPr>
            <p:spPr>
              <a:xfrm>
                <a:off x="3124201" y="1828800"/>
                <a:ext cx="1468780" cy="410369"/>
              </a:xfrm>
              <a:prstGeom prst="rect">
                <a:avLst/>
              </a:prstGeom>
              <a:noFill/>
            </p:spPr>
            <p:txBody>
              <a:bodyPr wrap="none" rtlCol="0">
                <a:spAutoFit/>
              </a:bodyPr>
              <a:lstStyle/>
              <a:p>
                <a:r>
                  <a:rPr lang="en-US" sz="1400" b="1"/>
                  <a:t>JSON/XML</a:t>
                </a:r>
              </a:p>
            </p:txBody>
          </p:sp>
          <p:sp>
            <p:nvSpPr>
              <p:cNvPr id="34" name="TextBox 33">
                <a:extLst>
                  <a:ext uri="{FF2B5EF4-FFF2-40B4-BE49-F238E27FC236}">
                    <a16:creationId xmlns:a16="http://schemas.microsoft.com/office/drawing/2014/main" id="{54BBB3DC-57C1-4FFE-97F0-95C456847AFC}"/>
                  </a:ext>
                </a:extLst>
              </p:cNvPr>
              <p:cNvSpPr txBox="1"/>
              <p:nvPr/>
            </p:nvSpPr>
            <p:spPr>
              <a:xfrm>
                <a:off x="2926422" y="4267198"/>
                <a:ext cx="1676398" cy="410369"/>
              </a:xfrm>
              <a:prstGeom prst="rect">
                <a:avLst/>
              </a:prstGeom>
              <a:noFill/>
            </p:spPr>
            <p:txBody>
              <a:bodyPr wrap="square" rtlCol="0">
                <a:spAutoFit/>
              </a:bodyPr>
              <a:lstStyle/>
              <a:p>
                <a:r>
                  <a:rPr lang="en-US" sz="1400" b="1"/>
                  <a:t>POCO/POJO</a:t>
                </a:r>
              </a:p>
            </p:txBody>
          </p:sp>
          <p:sp>
            <p:nvSpPr>
              <p:cNvPr id="35" name="TextBox 34">
                <a:extLst>
                  <a:ext uri="{FF2B5EF4-FFF2-40B4-BE49-F238E27FC236}">
                    <a16:creationId xmlns:a16="http://schemas.microsoft.com/office/drawing/2014/main" id="{D73F4960-1E15-447C-84F2-FB55EC4C469E}"/>
                  </a:ext>
                </a:extLst>
              </p:cNvPr>
              <p:cNvSpPr txBox="1"/>
              <p:nvPr/>
            </p:nvSpPr>
            <p:spPr>
              <a:xfrm>
                <a:off x="3354149" y="5953448"/>
                <a:ext cx="951543" cy="410369"/>
              </a:xfrm>
              <a:prstGeom prst="rect">
                <a:avLst/>
              </a:prstGeom>
              <a:noFill/>
            </p:spPr>
            <p:txBody>
              <a:bodyPr wrap="none" rtlCol="0">
                <a:spAutoFit/>
              </a:bodyPr>
              <a:lstStyle/>
              <a:p>
                <a:r>
                  <a:rPr lang="en-US" sz="1400" b="1"/>
                  <a:t>DBMS</a:t>
                </a:r>
              </a:p>
            </p:txBody>
          </p:sp>
          <p:sp>
            <p:nvSpPr>
              <p:cNvPr id="36" name="TextBox 35">
                <a:extLst>
                  <a:ext uri="{FF2B5EF4-FFF2-40B4-BE49-F238E27FC236}">
                    <a16:creationId xmlns:a16="http://schemas.microsoft.com/office/drawing/2014/main" id="{5E5992B7-F4EE-4136-B70E-69291E72B3FD}"/>
                  </a:ext>
                </a:extLst>
              </p:cNvPr>
              <p:cNvSpPr txBox="1"/>
              <p:nvPr/>
            </p:nvSpPr>
            <p:spPr>
              <a:xfrm>
                <a:off x="3240578" y="5181600"/>
                <a:ext cx="1227261" cy="410369"/>
              </a:xfrm>
              <a:prstGeom prst="rect">
                <a:avLst/>
              </a:prstGeom>
              <a:noFill/>
            </p:spPr>
            <p:txBody>
              <a:bodyPr wrap="none" rtlCol="0">
                <a:spAutoFit/>
              </a:bodyPr>
              <a:lstStyle/>
              <a:p>
                <a:r>
                  <a:rPr lang="en-US" sz="1400" b="1"/>
                  <a:t>O-R Map</a:t>
                </a:r>
              </a:p>
            </p:txBody>
          </p:sp>
          <p:sp>
            <p:nvSpPr>
              <p:cNvPr id="37" name="TextBox 36">
                <a:extLst>
                  <a:ext uri="{FF2B5EF4-FFF2-40B4-BE49-F238E27FC236}">
                    <a16:creationId xmlns:a16="http://schemas.microsoft.com/office/drawing/2014/main" id="{4363EC8D-C68A-48F7-A02C-4BA136A8122A}"/>
                  </a:ext>
                </a:extLst>
              </p:cNvPr>
              <p:cNvSpPr txBox="1"/>
              <p:nvPr/>
            </p:nvSpPr>
            <p:spPr>
              <a:xfrm>
                <a:off x="3048001" y="3048000"/>
                <a:ext cx="1616256" cy="410369"/>
              </a:xfrm>
              <a:prstGeom prst="rect">
                <a:avLst/>
              </a:prstGeom>
              <a:noFill/>
            </p:spPr>
            <p:txBody>
              <a:bodyPr wrap="none" rtlCol="0">
                <a:spAutoFit/>
              </a:bodyPr>
              <a:lstStyle/>
              <a:p>
                <a:r>
                  <a:rPr lang="en-US" sz="1400" b="1"/>
                  <a:t>FHIR Parser</a:t>
                </a:r>
              </a:p>
            </p:txBody>
          </p:sp>
          <p:cxnSp>
            <p:nvCxnSpPr>
              <p:cNvPr id="38" name="Straight Arrow Connector 37">
                <a:extLst>
                  <a:ext uri="{FF2B5EF4-FFF2-40B4-BE49-F238E27FC236}">
                    <a16:creationId xmlns:a16="http://schemas.microsoft.com/office/drawing/2014/main" id="{3B078D4C-99DA-4044-AE3D-2CE7CBCBBF52}"/>
                  </a:ext>
                </a:extLst>
              </p:cNvPr>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847B81CE-AEB9-4148-B0A0-AE24A226C75A}"/>
                  </a:ext>
                </a:extLst>
              </p:cNvPr>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CF592041-E80F-4837-9CDC-F096C3D7C346}"/>
                  </a:ext>
                </a:extLst>
              </p:cNvPr>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55FCC772-DFE8-4D62-B099-81FB28956A3C}"/>
                  </a:ext>
                </a:extLst>
              </p:cNvPr>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46861A77-0104-4B53-B186-B9E04B8C988F}"/>
                </a:ext>
              </a:extLst>
            </p:cNvPr>
            <p:cNvGrpSpPr/>
            <p:nvPr/>
          </p:nvGrpSpPr>
          <p:grpSpPr>
            <a:xfrm>
              <a:off x="4743447" y="1389633"/>
              <a:ext cx="1303375" cy="3506590"/>
              <a:chOff x="4526622" y="1828800"/>
              <a:chExt cx="1737834" cy="4675452"/>
            </a:xfrm>
          </p:grpSpPr>
          <p:grpSp>
            <p:nvGrpSpPr>
              <p:cNvPr id="23" name="Group 22">
                <a:extLst>
                  <a:ext uri="{FF2B5EF4-FFF2-40B4-BE49-F238E27FC236}">
                    <a16:creationId xmlns:a16="http://schemas.microsoft.com/office/drawing/2014/main" id="{2F76C736-8A16-4A83-8310-6C2BCB4C9C4E}"/>
                  </a:ext>
                </a:extLst>
              </p:cNvPr>
              <p:cNvGrpSpPr/>
              <p:nvPr/>
            </p:nvGrpSpPr>
            <p:grpSpPr>
              <a:xfrm>
                <a:off x="4526622" y="1828800"/>
                <a:ext cx="1737834" cy="4057435"/>
                <a:chOff x="2926422" y="1828800"/>
                <a:chExt cx="1737834" cy="4057435"/>
              </a:xfrm>
            </p:grpSpPr>
            <p:sp>
              <p:nvSpPr>
                <p:cNvPr id="25" name="TextBox 24">
                  <a:extLst>
                    <a:ext uri="{FF2B5EF4-FFF2-40B4-BE49-F238E27FC236}">
                      <a16:creationId xmlns:a16="http://schemas.microsoft.com/office/drawing/2014/main" id="{4B395EA5-AFE8-42D0-9D6A-D78CAC937257}"/>
                    </a:ext>
                  </a:extLst>
                </p:cNvPr>
                <p:cNvSpPr txBox="1"/>
                <p:nvPr/>
              </p:nvSpPr>
              <p:spPr>
                <a:xfrm>
                  <a:off x="3124201" y="1828800"/>
                  <a:ext cx="1468779" cy="410369"/>
                </a:xfrm>
                <a:prstGeom prst="rect">
                  <a:avLst/>
                </a:prstGeom>
                <a:noFill/>
              </p:spPr>
              <p:txBody>
                <a:bodyPr wrap="none" rtlCol="0">
                  <a:spAutoFit/>
                </a:bodyPr>
                <a:lstStyle/>
                <a:p>
                  <a:r>
                    <a:rPr lang="en-US" sz="1400" b="1"/>
                    <a:t>JSON/XML</a:t>
                  </a:r>
                </a:p>
              </p:txBody>
            </p:sp>
            <p:sp>
              <p:nvSpPr>
                <p:cNvPr id="26" name="TextBox 25">
                  <a:extLst>
                    <a:ext uri="{FF2B5EF4-FFF2-40B4-BE49-F238E27FC236}">
                      <a16:creationId xmlns:a16="http://schemas.microsoft.com/office/drawing/2014/main" id="{624B17F0-1425-42AF-9CF0-69BB32D16B63}"/>
                    </a:ext>
                  </a:extLst>
                </p:cNvPr>
                <p:cNvSpPr txBox="1"/>
                <p:nvPr/>
              </p:nvSpPr>
              <p:spPr>
                <a:xfrm>
                  <a:off x="2926422" y="4267199"/>
                  <a:ext cx="1676398" cy="410369"/>
                </a:xfrm>
                <a:prstGeom prst="rect">
                  <a:avLst/>
                </a:prstGeom>
                <a:noFill/>
              </p:spPr>
              <p:txBody>
                <a:bodyPr wrap="square" rtlCol="0">
                  <a:spAutoFit/>
                </a:bodyPr>
                <a:lstStyle/>
                <a:p>
                  <a:r>
                    <a:rPr lang="en-US" sz="1400" b="1"/>
                    <a:t>POCO/POJO</a:t>
                  </a:r>
                </a:p>
              </p:txBody>
            </p:sp>
            <p:sp>
              <p:nvSpPr>
                <p:cNvPr id="27" name="TextBox 26">
                  <a:extLst>
                    <a:ext uri="{FF2B5EF4-FFF2-40B4-BE49-F238E27FC236}">
                      <a16:creationId xmlns:a16="http://schemas.microsoft.com/office/drawing/2014/main" id="{5FF99988-C5BB-4220-9E1E-15D04D7B336C}"/>
                    </a:ext>
                  </a:extLst>
                </p:cNvPr>
                <p:cNvSpPr txBox="1"/>
                <p:nvPr/>
              </p:nvSpPr>
              <p:spPr>
                <a:xfrm>
                  <a:off x="3203777" y="5181601"/>
                  <a:ext cx="1216572" cy="410369"/>
                </a:xfrm>
                <a:prstGeom prst="rect">
                  <a:avLst/>
                </a:prstGeom>
                <a:noFill/>
              </p:spPr>
              <p:txBody>
                <a:bodyPr wrap="none" rtlCol="0">
                  <a:spAutoFit/>
                </a:bodyPr>
                <a:lstStyle/>
                <a:p>
                  <a:r>
                    <a:rPr lang="en-US" sz="1400" b="1"/>
                    <a:t>Serialize</a:t>
                  </a:r>
                </a:p>
              </p:txBody>
            </p:sp>
            <p:sp>
              <p:nvSpPr>
                <p:cNvPr id="28" name="TextBox 27">
                  <a:extLst>
                    <a:ext uri="{FF2B5EF4-FFF2-40B4-BE49-F238E27FC236}">
                      <a16:creationId xmlns:a16="http://schemas.microsoft.com/office/drawing/2014/main" id="{483B22E3-9069-4CAA-A54B-9128D3959A99}"/>
                    </a:ext>
                  </a:extLst>
                </p:cNvPr>
                <p:cNvSpPr txBox="1"/>
                <p:nvPr/>
              </p:nvSpPr>
              <p:spPr>
                <a:xfrm>
                  <a:off x="3048001" y="3048001"/>
                  <a:ext cx="1616255" cy="410369"/>
                </a:xfrm>
                <a:prstGeom prst="rect">
                  <a:avLst/>
                </a:prstGeom>
                <a:noFill/>
              </p:spPr>
              <p:txBody>
                <a:bodyPr wrap="none" rtlCol="0">
                  <a:spAutoFit/>
                </a:bodyPr>
                <a:lstStyle/>
                <a:p>
                  <a:r>
                    <a:rPr lang="en-US" sz="1400" b="1"/>
                    <a:t>FHIR Parser</a:t>
                  </a:r>
                </a:p>
              </p:txBody>
            </p:sp>
            <p:cxnSp>
              <p:nvCxnSpPr>
                <p:cNvPr id="29" name="Straight Arrow Connector 28">
                  <a:extLst>
                    <a:ext uri="{FF2B5EF4-FFF2-40B4-BE49-F238E27FC236}">
                      <a16:creationId xmlns:a16="http://schemas.microsoft.com/office/drawing/2014/main" id="{8DB9A7BF-CCE1-46E0-BCDF-66080B14BB8C}"/>
                    </a:ext>
                  </a:extLst>
                </p:cNvPr>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F3CC168E-5AFD-4DE1-8F58-0550598D4FFA}"/>
                    </a:ext>
                  </a:extLst>
                </p:cNvPr>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66D8801D-D036-4A17-B6AC-950D0631EEB5}"/>
                    </a:ext>
                  </a:extLst>
                </p:cNvPr>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5155E1F3-740B-423D-91FC-20452910E76E}"/>
                    </a:ext>
                  </a:extLst>
                </p:cNvPr>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24" name="TextBox 23">
                <a:extLst>
                  <a:ext uri="{FF2B5EF4-FFF2-40B4-BE49-F238E27FC236}">
                    <a16:creationId xmlns:a16="http://schemas.microsoft.com/office/drawing/2014/main" id="{99699534-9A16-4FF1-9042-629C5DD49019}"/>
                  </a:ext>
                </a:extLst>
              </p:cNvPr>
              <p:cNvSpPr txBox="1"/>
              <p:nvPr/>
            </p:nvSpPr>
            <p:spPr>
              <a:xfrm>
                <a:off x="4628125" y="5806626"/>
                <a:ext cx="1466641" cy="697626"/>
              </a:xfrm>
              <a:prstGeom prst="rect">
                <a:avLst/>
              </a:prstGeom>
              <a:noFill/>
            </p:spPr>
            <p:txBody>
              <a:bodyPr wrap="none" rtlCol="0">
                <a:spAutoFit/>
              </a:bodyPr>
              <a:lstStyle/>
              <a:p>
                <a:pPr algn="ctr"/>
                <a:r>
                  <a:rPr lang="en-US" sz="1400" b="1"/>
                  <a:t>NoSql</a:t>
                </a:r>
                <a:br>
                  <a:rPr lang="en-US" sz="1400" b="1"/>
                </a:br>
                <a:r>
                  <a:rPr lang="en-US" sz="1400" b="1"/>
                  <a:t>(Xml/Json)</a:t>
                </a:r>
              </a:p>
            </p:txBody>
          </p:sp>
        </p:grpSp>
        <p:grpSp>
          <p:nvGrpSpPr>
            <p:cNvPr id="13" name="Group 12">
              <a:extLst>
                <a:ext uri="{FF2B5EF4-FFF2-40B4-BE49-F238E27FC236}">
                  <a16:creationId xmlns:a16="http://schemas.microsoft.com/office/drawing/2014/main" id="{1FF524BA-7EAF-451E-99F1-923E52164C14}"/>
                </a:ext>
              </a:extLst>
            </p:cNvPr>
            <p:cNvGrpSpPr/>
            <p:nvPr/>
          </p:nvGrpSpPr>
          <p:grpSpPr>
            <a:xfrm>
              <a:off x="6286502" y="1371600"/>
              <a:ext cx="1303375" cy="3401263"/>
              <a:chOff x="2926422" y="1828800"/>
              <a:chExt cx="1737833" cy="4535017"/>
            </a:xfrm>
          </p:grpSpPr>
          <p:sp>
            <p:nvSpPr>
              <p:cNvPr id="14" name="TextBox 13">
                <a:extLst>
                  <a:ext uri="{FF2B5EF4-FFF2-40B4-BE49-F238E27FC236}">
                    <a16:creationId xmlns:a16="http://schemas.microsoft.com/office/drawing/2014/main" id="{BB7B897C-E19E-4033-B6A1-A747A5C9C496}"/>
                  </a:ext>
                </a:extLst>
              </p:cNvPr>
              <p:cNvSpPr txBox="1"/>
              <p:nvPr/>
            </p:nvSpPr>
            <p:spPr>
              <a:xfrm>
                <a:off x="3124201" y="1828800"/>
                <a:ext cx="1468778" cy="410369"/>
              </a:xfrm>
              <a:prstGeom prst="rect">
                <a:avLst/>
              </a:prstGeom>
              <a:noFill/>
            </p:spPr>
            <p:txBody>
              <a:bodyPr wrap="none" rtlCol="0">
                <a:spAutoFit/>
              </a:bodyPr>
              <a:lstStyle/>
              <a:p>
                <a:r>
                  <a:rPr lang="en-US" sz="1400" b="1"/>
                  <a:t>JSON/XML</a:t>
                </a:r>
              </a:p>
            </p:txBody>
          </p:sp>
          <p:sp>
            <p:nvSpPr>
              <p:cNvPr id="15" name="TextBox 14">
                <a:extLst>
                  <a:ext uri="{FF2B5EF4-FFF2-40B4-BE49-F238E27FC236}">
                    <a16:creationId xmlns:a16="http://schemas.microsoft.com/office/drawing/2014/main" id="{AB5A6B97-7894-4E4E-898E-24D9B46BD138}"/>
                  </a:ext>
                </a:extLst>
              </p:cNvPr>
              <p:cNvSpPr txBox="1"/>
              <p:nvPr/>
            </p:nvSpPr>
            <p:spPr>
              <a:xfrm>
                <a:off x="2926422" y="4267198"/>
                <a:ext cx="1676398" cy="410369"/>
              </a:xfrm>
              <a:prstGeom prst="rect">
                <a:avLst/>
              </a:prstGeom>
              <a:noFill/>
            </p:spPr>
            <p:txBody>
              <a:bodyPr wrap="square" rtlCol="0">
                <a:spAutoFit/>
              </a:bodyPr>
              <a:lstStyle/>
              <a:p>
                <a:r>
                  <a:rPr lang="en-US" sz="1400" b="1"/>
                  <a:t>POCO/POJO</a:t>
                </a:r>
              </a:p>
            </p:txBody>
          </p:sp>
          <p:sp>
            <p:nvSpPr>
              <p:cNvPr id="16" name="TextBox 15">
                <a:extLst>
                  <a:ext uri="{FF2B5EF4-FFF2-40B4-BE49-F238E27FC236}">
                    <a16:creationId xmlns:a16="http://schemas.microsoft.com/office/drawing/2014/main" id="{394594B0-76B6-4EAF-B876-D28536113F47}"/>
                  </a:ext>
                </a:extLst>
              </p:cNvPr>
              <p:cNvSpPr txBox="1"/>
              <p:nvPr/>
            </p:nvSpPr>
            <p:spPr>
              <a:xfrm>
                <a:off x="3354149" y="5953448"/>
                <a:ext cx="951542" cy="410369"/>
              </a:xfrm>
              <a:prstGeom prst="rect">
                <a:avLst/>
              </a:prstGeom>
              <a:noFill/>
            </p:spPr>
            <p:txBody>
              <a:bodyPr wrap="none" rtlCol="0">
                <a:spAutoFit/>
              </a:bodyPr>
              <a:lstStyle/>
              <a:p>
                <a:r>
                  <a:rPr lang="en-US" sz="1400" b="1"/>
                  <a:t>DBMS</a:t>
                </a:r>
              </a:p>
            </p:txBody>
          </p:sp>
          <p:sp>
            <p:nvSpPr>
              <p:cNvPr id="17" name="TextBox 16">
                <a:extLst>
                  <a:ext uri="{FF2B5EF4-FFF2-40B4-BE49-F238E27FC236}">
                    <a16:creationId xmlns:a16="http://schemas.microsoft.com/office/drawing/2014/main" id="{589DF262-FAFE-428B-B03F-3B5B2220F6A1}"/>
                  </a:ext>
                </a:extLst>
              </p:cNvPr>
              <p:cNvSpPr txBox="1"/>
              <p:nvPr/>
            </p:nvSpPr>
            <p:spPr>
              <a:xfrm>
                <a:off x="3231222" y="5181600"/>
                <a:ext cx="1216572" cy="410369"/>
              </a:xfrm>
              <a:prstGeom prst="rect">
                <a:avLst/>
              </a:prstGeom>
              <a:noFill/>
            </p:spPr>
            <p:txBody>
              <a:bodyPr wrap="none" rtlCol="0">
                <a:spAutoFit/>
              </a:bodyPr>
              <a:lstStyle/>
              <a:p>
                <a:r>
                  <a:rPr lang="en-US" sz="1400" b="1"/>
                  <a:t>Serialize</a:t>
                </a:r>
              </a:p>
            </p:txBody>
          </p:sp>
          <p:sp>
            <p:nvSpPr>
              <p:cNvPr id="18" name="TextBox 17">
                <a:extLst>
                  <a:ext uri="{FF2B5EF4-FFF2-40B4-BE49-F238E27FC236}">
                    <a16:creationId xmlns:a16="http://schemas.microsoft.com/office/drawing/2014/main" id="{8C63890F-79A9-4C8F-8189-631F7824AE0D}"/>
                  </a:ext>
                </a:extLst>
              </p:cNvPr>
              <p:cNvSpPr txBox="1"/>
              <p:nvPr/>
            </p:nvSpPr>
            <p:spPr>
              <a:xfrm>
                <a:off x="3048001" y="3048000"/>
                <a:ext cx="1616254" cy="410369"/>
              </a:xfrm>
              <a:prstGeom prst="rect">
                <a:avLst/>
              </a:prstGeom>
              <a:noFill/>
            </p:spPr>
            <p:txBody>
              <a:bodyPr wrap="none" rtlCol="0">
                <a:spAutoFit/>
              </a:bodyPr>
              <a:lstStyle/>
              <a:p>
                <a:r>
                  <a:rPr lang="en-US" sz="1400" b="1"/>
                  <a:t>FHIR Parser</a:t>
                </a:r>
              </a:p>
            </p:txBody>
          </p:sp>
          <p:cxnSp>
            <p:nvCxnSpPr>
              <p:cNvPr id="19" name="Straight Arrow Connector 18">
                <a:extLst>
                  <a:ext uri="{FF2B5EF4-FFF2-40B4-BE49-F238E27FC236}">
                    <a16:creationId xmlns:a16="http://schemas.microsoft.com/office/drawing/2014/main" id="{E78B74A1-3C97-4A40-BA7B-38A9833B65F1}"/>
                  </a:ext>
                </a:extLst>
              </p:cNvPr>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06855AC-CEC6-4BF9-A370-9CE3944A9599}"/>
                  </a:ext>
                </a:extLst>
              </p:cNvPr>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7F58D3A1-2335-45DA-98B2-40907216DC44}"/>
                  </a:ext>
                </a:extLst>
              </p:cNvPr>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7FAF8DD-0BE5-46A3-B2D8-D6FF9C6E07EE}"/>
                  </a:ext>
                </a:extLst>
              </p:cNvPr>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336754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B1B66-4917-4624-AC1A-0D1CE3D0A510}"/>
              </a:ext>
            </a:extLst>
          </p:cNvPr>
          <p:cNvSpPr>
            <a:spLocks noGrp="1"/>
          </p:cNvSpPr>
          <p:nvPr>
            <p:ph type="title"/>
          </p:nvPr>
        </p:nvSpPr>
        <p:spPr/>
        <p:txBody>
          <a:bodyPr/>
          <a:lstStyle/>
          <a:p>
            <a:r>
              <a:rPr lang="en-CA" dirty="0"/>
              <a:t>SMART on FHIR</a:t>
            </a:r>
          </a:p>
        </p:txBody>
      </p:sp>
      <p:sp>
        <p:nvSpPr>
          <p:cNvPr id="3" name="Footer Placeholder 2">
            <a:extLst>
              <a:ext uri="{FF2B5EF4-FFF2-40B4-BE49-F238E27FC236}">
                <a16:creationId xmlns:a16="http://schemas.microsoft.com/office/drawing/2014/main" id="{5441E5C9-C268-498E-A4B1-59BB35E6995A}"/>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5B709F30-746D-4834-87BA-429826417FD3}"/>
              </a:ext>
            </a:extLst>
          </p:cNvPr>
          <p:cNvSpPr>
            <a:spLocks noGrp="1"/>
          </p:cNvSpPr>
          <p:nvPr>
            <p:ph type="sldNum" sz="quarter" idx="11"/>
          </p:nvPr>
        </p:nvSpPr>
        <p:spPr/>
        <p:txBody>
          <a:bodyPr/>
          <a:lstStyle/>
          <a:p>
            <a:fld id="{6CACE926-AEF5-4BFE-8BD7-24414108CB7B}" type="slidenum">
              <a:rPr lang="en-US" altLang="en-US" smtClean="0"/>
              <a:pPr/>
              <a:t>37</a:t>
            </a:fld>
            <a:endParaRPr lang="en-US" altLang="en-US" dirty="0"/>
          </a:p>
        </p:txBody>
      </p:sp>
      <p:grpSp>
        <p:nvGrpSpPr>
          <p:cNvPr id="5" name="Group 4">
            <a:extLst>
              <a:ext uri="{FF2B5EF4-FFF2-40B4-BE49-F238E27FC236}">
                <a16:creationId xmlns:a16="http://schemas.microsoft.com/office/drawing/2014/main" id="{1C0E8117-9322-4BF5-804E-FB2C35B78848}"/>
              </a:ext>
            </a:extLst>
          </p:cNvPr>
          <p:cNvGrpSpPr/>
          <p:nvPr/>
        </p:nvGrpSpPr>
        <p:grpSpPr>
          <a:xfrm>
            <a:off x="1357794" y="1020915"/>
            <a:ext cx="6502357" cy="3515423"/>
            <a:chOff x="1341800" y="1287061"/>
            <a:chExt cx="6502357" cy="3515423"/>
          </a:xfrm>
        </p:grpSpPr>
        <p:sp>
          <p:nvSpPr>
            <p:cNvPr id="6" name="Shape 562">
              <a:extLst>
                <a:ext uri="{FF2B5EF4-FFF2-40B4-BE49-F238E27FC236}">
                  <a16:creationId xmlns:a16="http://schemas.microsoft.com/office/drawing/2014/main" id="{76FCB0D8-B3A5-4B29-AAE8-D0A65A7D071E}"/>
                </a:ext>
              </a:extLst>
            </p:cNvPr>
            <p:cNvSpPr/>
            <p:nvPr/>
          </p:nvSpPr>
          <p:spPr>
            <a:xfrm>
              <a:off x="3089883" y="4387592"/>
              <a:ext cx="1376550" cy="3878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pPr>
                <a:spcBef>
                  <a:spcPts val="0"/>
                </a:spcBef>
              </a:pPr>
              <a:endParaRPr sz="1200">
                <a:solidFill>
                  <a:srgbClr val="3F3F3F"/>
                </a:solidFill>
                <a:latin typeface="Souce Sans Pro"/>
                <a:ea typeface="Souce Sans Pro"/>
                <a:cs typeface="Souce Sans Pro"/>
                <a:sym typeface="Souce Sans Pro"/>
              </a:endParaRPr>
            </a:p>
          </p:txBody>
        </p:sp>
        <p:sp>
          <p:nvSpPr>
            <p:cNvPr id="7" name="Shape 511">
              <a:extLst>
                <a:ext uri="{FF2B5EF4-FFF2-40B4-BE49-F238E27FC236}">
                  <a16:creationId xmlns:a16="http://schemas.microsoft.com/office/drawing/2014/main" id="{2CFE7EB9-16B9-438B-8D91-29BF4A8FEC5C}"/>
                </a:ext>
              </a:extLst>
            </p:cNvPr>
            <p:cNvSpPr/>
            <p:nvPr/>
          </p:nvSpPr>
          <p:spPr>
            <a:xfrm>
              <a:off x="1799002" y="3213684"/>
              <a:ext cx="2556899" cy="384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pPr algn="ctr">
                <a:spcBef>
                  <a:spcPts val="0"/>
                </a:spcBef>
                <a:buSzPct val="25000"/>
              </a:pPr>
              <a:r>
                <a:rPr lang="en" sz="1200">
                  <a:solidFill>
                    <a:srgbClr val="3F3F3F"/>
                  </a:solidFill>
                  <a:latin typeface="Calibri"/>
                  <a:ea typeface="Calibri"/>
                  <a:cs typeface="Calibri"/>
                  <a:sym typeface="Calibri"/>
                </a:rPr>
                <a:t>MU-oriented</a:t>
              </a:r>
              <a:br>
                <a:rPr lang="en" sz="1200">
                  <a:solidFill>
                    <a:srgbClr val="3F3F3F"/>
                  </a:solidFill>
                  <a:latin typeface="Calibri"/>
                  <a:ea typeface="Calibri"/>
                  <a:cs typeface="Calibri"/>
                  <a:sym typeface="Calibri"/>
                </a:rPr>
              </a:br>
              <a:r>
                <a:rPr lang="en" sz="1200">
                  <a:solidFill>
                    <a:srgbClr val="3F3F3F"/>
                  </a:solidFill>
                  <a:latin typeface="Calibri"/>
                  <a:ea typeface="Calibri"/>
                  <a:cs typeface="Calibri"/>
                  <a:sym typeface="Calibri"/>
                </a:rPr>
                <a:t>FHIR Data Profiles</a:t>
              </a:r>
            </a:p>
          </p:txBody>
        </p:sp>
        <p:sp>
          <p:nvSpPr>
            <p:cNvPr id="8" name="Shape 512">
              <a:extLst>
                <a:ext uri="{FF2B5EF4-FFF2-40B4-BE49-F238E27FC236}">
                  <a16:creationId xmlns:a16="http://schemas.microsoft.com/office/drawing/2014/main" id="{DD86088E-C8C8-4B41-9744-A1DA7BE57549}"/>
                </a:ext>
              </a:extLst>
            </p:cNvPr>
            <p:cNvSpPr/>
            <p:nvPr/>
          </p:nvSpPr>
          <p:spPr>
            <a:xfrm>
              <a:off x="1799002" y="2651630"/>
              <a:ext cx="2556899" cy="501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pPr algn="ctr">
                <a:spcBef>
                  <a:spcPts val="0"/>
                </a:spcBef>
              </a:pPr>
              <a:endParaRPr>
                <a:solidFill>
                  <a:srgbClr val="000000"/>
                </a:solidFill>
                <a:latin typeface="Souce Sans Pro"/>
                <a:ea typeface="Souce Sans Pro"/>
                <a:cs typeface="Souce Sans Pro"/>
                <a:sym typeface="Souce Sans Pro"/>
              </a:endParaRPr>
            </a:p>
          </p:txBody>
        </p:sp>
        <p:sp>
          <p:nvSpPr>
            <p:cNvPr id="9" name="Shape 513">
              <a:extLst>
                <a:ext uri="{FF2B5EF4-FFF2-40B4-BE49-F238E27FC236}">
                  <a16:creationId xmlns:a16="http://schemas.microsoft.com/office/drawing/2014/main" id="{CA18B20A-8985-4579-BAB4-3BAB95ACA60F}"/>
                </a:ext>
              </a:extLst>
            </p:cNvPr>
            <p:cNvSpPr/>
            <p:nvPr/>
          </p:nvSpPr>
          <p:spPr>
            <a:xfrm>
              <a:off x="2158168" y="1287062"/>
              <a:ext cx="2383874" cy="872774"/>
            </a:xfrm>
            <a:prstGeom prst="roundRect">
              <a:avLst>
                <a:gd name="adj" fmla="val 16667"/>
              </a:avLst>
            </a:prstGeom>
            <a:gradFill>
              <a:gsLst>
                <a:gs pos="0">
                  <a:srgbClr val="FFE2CA"/>
                </a:gs>
                <a:gs pos="35000">
                  <a:srgbClr val="FFEADA"/>
                </a:gs>
                <a:gs pos="100000">
                  <a:srgbClr val="FEF8F1"/>
                </a:gs>
              </a:gsLst>
              <a:lin ang="16200038" scaled="0"/>
            </a:gradFill>
            <a:ln>
              <a:noFill/>
            </a:ln>
          </p:spPr>
          <p:txBody>
            <a:bodyPr lIns="68569" tIns="34275" rIns="68569" bIns="34275" anchor="ctr" anchorCtr="0">
              <a:noAutofit/>
            </a:bodyPr>
            <a:lstStyle/>
            <a:p>
              <a:pPr algn="ctr">
                <a:spcBef>
                  <a:spcPts val="0"/>
                </a:spcBef>
              </a:pPr>
              <a:endParaRPr sz="900">
                <a:solidFill>
                  <a:srgbClr val="000000"/>
                </a:solidFill>
                <a:latin typeface="Calibri"/>
                <a:ea typeface="Calibri"/>
                <a:cs typeface="Calibri"/>
                <a:sym typeface="Calibri"/>
              </a:endParaRPr>
            </a:p>
            <a:p>
              <a:pPr algn="ctr">
                <a:spcBef>
                  <a:spcPts val="0"/>
                </a:spcBef>
              </a:pPr>
              <a:endParaRPr sz="900">
                <a:solidFill>
                  <a:srgbClr val="000000"/>
                </a:solidFill>
                <a:latin typeface="Calibri"/>
                <a:ea typeface="Calibri"/>
                <a:cs typeface="Calibri"/>
                <a:sym typeface="Calibri"/>
              </a:endParaRPr>
            </a:p>
            <a:p>
              <a:pPr algn="ctr">
                <a:spcBef>
                  <a:spcPts val="0"/>
                </a:spcBef>
              </a:pPr>
              <a:endParaRPr sz="900">
                <a:solidFill>
                  <a:srgbClr val="000000"/>
                </a:solidFill>
                <a:latin typeface="Calibri"/>
                <a:ea typeface="Calibri"/>
                <a:cs typeface="Calibri"/>
                <a:sym typeface="Calibri"/>
              </a:endParaRPr>
            </a:p>
            <a:p>
              <a:pPr algn="ctr">
                <a:spcBef>
                  <a:spcPts val="0"/>
                </a:spcBef>
              </a:pPr>
              <a:endParaRPr sz="900">
                <a:solidFill>
                  <a:srgbClr val="000000"/>
                </a:solidFill>
                <a:latin typeface="Calibri"/>
                <a:ea typeface="Calibri"/>
                <a:cs typeface="Calibri"/>
                <a:sym typeface="Calibri"/>
              </a:endParaRPr>
            </a:p>
            <a:p>
              <a:pPr algn="ctr">
                <a:spcBef>
                  <a:spcPts val="0"/>
                </a:spcBef>
              </a:pPr>
              <a:endParaRPr sz="900">
                <a:solidFill>
                  <a:srgbClr val="000000"/>
                </a:solidFill>
                <a:latin typeface="Calibri"/>
                <a:ea typeface="Calibri"/>
                <a:cs typeface="Calibri"/>
                <a:sym typeface="Calibri"/>
              </a:endParaRPr>
            </a:p>
            <a:p>
              <a:pPr algn="ctr">
                <a:spcBef>
                  <a:spcPts val="0"/>
                </a:spcBef>
              </a:pPr>
              <a:endParaRPr sz="1200">
                <a:solidFill>
                  <a:srgbClr val="3F3F3F"/>
                </a:solidFill>
                <a:latin typeface="Calibri"/>
                <a:ea typeface="Calibri"/>
                <a:cs typeface="Calibri"/>
                <a:sym typeface="Calibri"/>
              </a:endParaRPr>
            </a:p>
          </p:txBody>
        </p:sp>
        <p:grpSp>
          <p:nvGrpSpPr>
            <p:cNvPr id="10" name="Shape 514">
              <a:extLst>
                <a:ext uri="{FF2B5EF4-FFF2-40B4-BE49-F238E27FC236}">
                  <a16:creationId xmlns:a16="http://schemas.microsoft.com/office/drawing/2014/main" id="{D268C050-B554-4432-BF1D-A2330FAE8234}"/>
                </a:ext>
              </a:extLst>
            </p:cNvPr>
            <p:cNvGrpSpPr/>
            <p:nvPr/>
          </p:nvGrpSpPr>
          <p:grpSpPr>
            <a:xfrm>
              <a:off x="1834402" y="3959698"/>
              <a:ext cx="1169775" cy="387899"/>
              <a:chOff x="976100" y="4309350"/>
              <a:chExt cx="1559700" cy="517199"/>
            </a:xfrm>
          </p:grpSpPr>
          <p:sp>
            <p:nvSpPr>
              <p:cNvPr id="57" name="Shape 515">
                <a:extLst>
                  <a:ext uri="{FF2B5EF4-FFF2-40B4-BE49-F238E27FC236}">
                    <a16:creationId xmlns:a16="http://schemas.microsoft.com/office/drawing/2014/main" id="{CC4C69F5-EEF9-41CF-A2E6-FE7B7551FD38}"/>
                  </a:ext>
                </a:extLst>
              </p:cNvPr>
              <p:cNvSpPr/>
              <p:nvPr/>
            </p:nvSpPr>
            <p:spPr>
              <a:xfrm>
                <a:off x="976100" y="4309350"/>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pPr>
                  <a:spcBef>
                    <a:spcPts val="0"/>
                  </a:spcBef>
                </a:pPr>
                <a:endParaRPr sz="1200">
                  <a:solidFill>
                    <a:srgbClr val="3F3F3F"/>
                  </a:solidFill>
                  <a:latin typeface="Souce Sans Pro"/>
                  <a:ea typeface="Souce Sans Pro"/>
                  <a:cs typeface="Souce Sans Pro"/>
                  <a:sym typeface="Souce Sans Pro"/>
                </a:endParaRPr>
              </a:p>
            </p:txBody>
          </p:sp>
          <p:pic>
            <p:nvPicPr>
              <p:cNvPr id="58" name="Shape 516">
                <a:extLst>
                  <a:ext uri="{FF2B5EF4-FFF2-40B4-BE49-F238E27FC236}">
                    <a16:creationId xmlns:a16="http://schemas.microsoft.com/office/drawing/2014/main" id="{7CEC2118-B871-42D2-A699-FC0723269F48}"/>
                  </a:ext>
                </a:extLst>
              </p:cNvPr>
              <p:cNvPicPr preferRelativeResize="0"/>
              <p:nvPr/>
            </p:nvPicPr>
            <p:blipFill rotWithShape="1">
              <a:blip r:embed="rId2">
                <a:alphaModFix/>
              </a:blip>
              <a:srcRect/>
              <a:stretch/>
            </p:blipFill>
            <p:spPr>
              <a:xfrm>
                <a:off x="1197347" y="4404441"/>
                <a:ext cx="1204800" cy="316799"/>
              </a:xfrm>
              <a:prstGeom prst="rect">
                <a:avLst/>
              </a:prstGeom>
              <a:noFill/>
              <a:ln>
                <a:noFill/>
              </a:ln>
            </p:spPr>
          </p:pic>
        </p:grpSp>
        <p:grpSp>
          <p:nvGrpSpPr>
            <p:cNvPr id="11" name="Shape 517">
              <a:extLst>
                <a:ext uri="{FF2B5EF4-FFF2-40B4-BE49-F238E27FC236}">
                  <a16:creationId xmlns:a16="http://schemas.microsoft.com/office/drawing/2014/main" id="{06E287EB-5F6D-44E0-9E1B-AFD06C362F26}"/>
                </a:ext>
              </a:extLst>
            </p:cNvPr>
            <p:cNvGrpSpPr/>
            <p:nvPr/>
          </p:nvGrpSpPr>
          <p:grpSpPr>
            <a:xfrm>
              <a:off x="3089883" y="3947041"/>
              <a:ext cx="1376550" cy="396225"/>
              <a:chOff x="3031075" y="4292475"/>
              <a:chExt cx="1835400" cy="528300"/>
            </a:xfrm>
          </p:grpSpPr>
          <p:sp>
            <p:nvSpPr>
              <p:cNvPr id="55" name="Shape 518">
                <a:extLst>
                  <a:ext uri="{FF2B5EF4-FFF2-40B4-BE49-F238E27FC236}">
                    <a16:creationId xmlns:a16="http://schemas.microsoft.com/office/drawing/2014/main" id="{2727E84E-4501-493C-B460-2D0198E5414C}"/>
                  </a:ext>
                </a:extLst>
              </p:cNvPr>
              <p:cNvSpPr/>
              <p:nvPr/>
            </p:nvSpPr>
            <p:spPr>
              <a:xfrm>
                <a:off x="3031075" y="4292475"/>
                <a:ext cx="18354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pPr>
                  <a:spcBef>
                    <a:spcPts val="0"/>
                  </a:spcBef>
                </a:pPr>
                <a:endParaRPr sz="1200">
                  <a:solidFill>
                    <a:srgbClr val="3F3F3F"/>
                  </a:solidFill>
                  <a:latin typeface="Souce Sans Pro"/>
                  <a:ea typeface="Souce Sans Pro"/>
                  <a:cs typeface="Souce Sans Pro"/>
                  <a:sym typeface="Souce Sans Pro"/>
                </a:endParaRPr>
              </a:p>
            </p:txBody>
          </p:sp>
          <p:pic>
            <p:nvPicPr>
              <p:cNvPr id="56" name="Shape 519">
                <a:extLst>
                  <a:ext uri="{FF2B5EF4-FFF2-40B4-BE49-F238E27FC236}">
                    <a16:creationId xmlns:a16="http://schemas.microsoft.com/office/drawing/2014/main" id="{DFF71BC1-9EAA-4B5D-AA72-2977325A6320}"/>
                  </a:ext>
                </a:extLst>
              </p:cNvPr>
              <p:cNvPicPr preferRelativeResize="0"/>
              <p:nvPr/>
            </p:nvPicPr>
            <p:blipFill rotWithShape="1">
              <a:blip r:embed="rId3">
                <a:alphaModFix/>
              </a:blip>
              <a:srcRect/>
              <a:stretch/>
            </p:blipFill>
            <p:spPr>
              <a:xfrm>
                <a:off x="3120619" y="4393737"/>
                <a:ext cx="1668600" cy="350400"/>
              </a:xfrm>
              <a:prstGeom prst="rect">
                <a:avLst/>
              </a:prstGeom>
              <a:noFill/>
              <a:ln>
                <a:noFill/>
              </a:ln>
            </p:spPr>
          </p:pic>
        </p:grpSp>
        <p:cxnSp>
          <p:nvCxnSpPr>
            <p:cNvPr id="12" name="Shape 520">
              <a:extLst>
                <a:ext uri="{FF2B5EF4-FFF2-40B4-BE49-F238E27FC236}">
                  <a16:creationId xmlns:a16="http://schemas.microsoft.com/office/drawing/2014/main" id="{AC7C8C80-9F28-45BF-A19E-449EE14F9DAE}"/>
                </a:ext>
              </a:extLst>
            </p:cNvPr>
            <p:cNvCxnSpPr/>
            <p:nvPr/>
          </p:nvCxnSpPr>
          <p:spPr>
            <a:xfrm>
              <a:off x="3108892" y="2373622"/>
              <a:ext cx="1658024" cy="3149"/>
            </a:xfrm>
            <a:prstGeom prst="straightConnector1">
              <a:avLst/>
            </a:prstGeom>
            <a:noFill/>
            <a:ln w="9525" cap="flat" cmpd="sng">
              <a:solidFill>
                <a:srgbClr val="B7CCE4"/>
              </a:solidFill>
              <a:prstDash val="solid"/>
              <a:round/>
              <a:headEnd type="none" w="med" len="med"/>
              <a:tailEnd type="stealth" w="lg" len="lg"/>
            </a:ln>
          </p:spPr>
        </p:cxnSp>
        <p:sp>
          <p:nvSpPr>
            <p:cNvPr id="13" name="Shape 521">
              <a:extLst>
                <a:ext uri="{FF2B5EF4-FFF2-40B4-BE49-F238E27FC236}">
                  <a16:creationId xmlns:a16="http://schemas.microsoft.com/office/drawing/2014/main" id="{61E97A89-8B0D-4AC4-B79F-B90F319D78EB}"/>
                </a:ext>
              </a:extLst>
            </p:cNvPr>
            <p:cNvSpPr txBox="1"/>
            <p:nvPr/>
          </p:nvSpPr>
          <p:spPr>
            <a:xfrm>
              <a:off x="3148306" y="2894645"/>
              <a:ext cx="837224" cy="190575"/>
            </a:xfrm>
            <a:prstGeom prst="rect">
              <a:avLst/>
            </a:prstGeom>
            <a:noFill/>
            <a:ln>
              <a:noFill/>
            </a:ln>
          </p:spPr>
          <p:txBody>
            <a:bodyPr lIns="68569" tIns="34275" rIns="68569" bIns="34275" anchor="t" anchorCtr="0">
              <a:noAutofit/>
            </a:bodyPr>
            <a:lstStyle/>
            <a:p>
              <a:pPr>
                <a:spcBef>
                  <a:spcPts val="0"/>
                </a:spcBef>
                <a:buSzPct val="25000"/>
              </a:pPr>
              <a:r>
                <a:rPr lang="en" sz="1200">
                  <a:solidFill>
                    <a:srgbClr val="3F3F3F"/>
                  </a:solidFill>
                  <a:latin typeface="Calibri"/>
                  <a:ea typeface="Calibri"/>
                  <a:cs typeface="Calibri"/>
                  <a:sym typeface="Calibri"/>
                </a:rPr>
                <a:t>REST API</a:t>
              </a:r>
            </a:p>
          </p:txBody>
        </p:sp>
        <p:cxnSp>
          <p:nvCxnSpPr>
            <p:cNvPr id="14" name="Shape 522">
              <a:extLst>
                <a:ext uri="{FF2B5EF4-FFF2-40B4-BE49-F238E27FC236}">
                  <a16:creationId xmlns:a16="http://schemas.microsoft.com/office/drawing/2014/main" id="{0676278C-5B64-427B-9CA3-A45027422F07}"/>
                </a:ext>
              </a:extLst>
            </p:cNvPr>
            <p:cNvCxnSpPr/>
            <p:nvPr/>
          </p:nvCxnSpPr>
          <p:spPr>
            <a:xfrm>
              <a:off x="3108890" y="2366426"/>
              <a:ext cx="0" cy="287550"/>
            </a:xfrm>
            <a:prstGeom prst="straightConnector1">
              <a:avLst/>
            </a:prstGeom>
            <a:noFill/>
            <a:ln w="9525" cap="flat" cmpd="sng">
              <a:solidFill>
                <a:srgbClr val="B7CCE4"/>
              </a:solidFill>
              <a:prstDash val="solid"/>
              <a:round/>
              <a:headEnd type="none" w="med" len="med"/>
              <a:tailEnd type="stealth" w="lg" len="lg"/>
            </a:ln>
          </p:spPr>
        </p:cxnSp>
        <p:grpSp>
          <p:nvGrpSpPr>
            <p:cNvPr id="15" name="Shape 524">
              <a:extLst>
                <a:ext uri="{FF2B5EF4-FFF2-40B4-BE49-F238E27FC236}">
                  <a16:creationId xmlns:a16="http://schemas.microsoft.com/office/drawing/2014/main" id="{EB8CC94E-41B5-48CC-AD38-52C9DF67A0AE}"/>
                </a:ext>
              </a:extLst>
            </p:cNvPr>
            <p:cNvGrpSpPr/>
            <p:nvPr/>
          </p:nvGrpSpPr>
          <p:grpSpPr>
            <a:xfrm>
              <a:off x="4552291" y="3938191"/>
              <a:ext cx="873449" cy="396225"/>
              <a:chOff x="5361950" y="4280675"/>
              <a:chExt cx="1164599" cy="528300"/>
            </a:xfrm>
          </p:grpSpPr>
          <p:sp>
            <p:nvSpPr>
              <p:cNvPr id="53" name="Shape 525">
                <a:extLst>
                  <a:ext uri="{FF2B5EF4-FFF2-40B4-BE49-F238E27FC236}">
                    <a16:creationId xmlns:a16="http://schemas.microsoft.com/office/drawing/2014/main" id="{4BCC8D9B-37AD-482D-873E-2FC4726EC010}"/>
                  </a:ext>
                </a:extLst>
              </p:cNvPr>
              <p:cNvSpPr/>
              <p:nvPr/>
            </p:nvSpPr>
            <p:spPr>
              <a:xfrm>
                <a:off x="5361950" y="4280675"/>
                <a:ext cx="11019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pPr>
                  <a:spcBef>
                    <a:spcPts val="0"/>
                  </a:spcBef>
                </a:pPr>
                <a:endParaRPr sz="1200">
                  <a:solidFill>
                    <a:srgbClr val="3F3F3F"/>
                  </a:solidFill>
                  <a:latin typeface="Souce Sans Pro"/>
                  <a:ea typeface="Souce Sans Pro"/>
                  <a:cs typeface="Souce Sans Pro"/>
                  <a:sym typeface="Souce Sans Pro"/>
                </a:endParaRPr>
              </a:p>
            </p:txBody>
          </p:sp>
          <p:pic>
            <p:nvPicPr>
              <p:cNvPr id="54" name="Shape 526">
                <a:extLst>
                  <a:ext uri="{FF2B5EF4-FFF2-40B4-BE49-F238E27FC236}">
                    <a16:creationId xmlns:a16="http://schemas.microsoft.com/office/drawing/2014/main" id="{4D69FA38-4216-43D0-8AC1-67383EDB5CEC}"/>
                  </a:ext>
                </a:extLst>
              </p:cNvPr>
              <p:cNvPicPr preferRelativeResize="0"/>
              <p:nvPr/>
            </p:nvPicPr>
            <p:blipFill rotWithShape="1">
              <a:blip r:embed="rId4">
                <a:alphaModFix/>
              </a:blip>
              <a:srcRect/>
              <a:stretch/>
            </p:blipFill>
            <p:spPr>
              <a:xfrm>
                <a:off x="5581550" y="4474150"/>
                <a:ext cx="944999" cy="189599"/>
              </a:xfrm>
              <a:prstGeom prst="rect">
                <a:avLst/>
              </a:prstGeom>
              <a:noFill/>
              <a:ln>
                <a:noFill/>
              </a:ln>
            </p:spPr>
          </p:pic>
        </p:grpSp>
        <p:pic>
          <p:nvPicPr>
            <p:cNvPr id="16" name="Shape 527">
              <a:extLst>
                <a:ext uri="{FF2B5EF4-FFF2-40B4-BE49-F238E27FC236}">
                  <a16:creationId xmlns:a16="http://schemas.microsoft.com/office/drawing/2014/main" id="{0B91FBF0-4E38-422A-B9CA-DDFD118B86B7}"/>
                </a:ext>
              </a:extLst>
            </p:cNvPr>
            <p:cNvPicPr preferRelativeResize="0"/>
            <p:nvPr/>
          </p:nvPicPr>
          <p:blipFill rotWithShape="1">
            <a:blip r:embed="rId5">
              <a:alphaModFix/>
            </a:blip>
            <a:srcRect/>
            <a:stretch/>
          </p:blipFill>
          <p:spPr>
            <a:xfrm>
              <a:off x="2152012" y="2677339"/>
              <a:ext cx="997875" cy="463049"/>
            </a:xfrm>
            <a:prstGeom prst="rect">
              <a:avLst/>
            </a:prstGeom>
            <a:noFill/>
            <a:ln>
              <a:noFill/>
            </a:ln>
          </p:spPr>
        </p:pic>
        <p:grpSp>
          <p:nvGrpSpPr>
            <p:cNvPr id="17" name="Shape 528">
              <a:extLst>
                <a:ext uri="{FF2B5EF4-FFF2-40B4-BE49-F238E27FC236}">
                  <a16:creationId xmlns:a16="http://schemas.microsoft.com/office/drawing/2014/main" id="{F50229DB-704B-4209-BD9B-4E77C60748E6}"/>
                </a:ext>
              </a:extLst>
            </p:cNvPr>
            <p:cNvGrpSpPr/>
            <p:nvPr/>
          </p:nvGrpSpPr>
          <p:grpSpPr>
            <a:xfrm>
              <a:off x="3165047" y="2409273"/>
              <a:ext cx="949205" cy="196130"/>
              <a:chOff x="2639456" y="2283683"/>
              <a:chExt cx="1265607" cy="261506"/>
            </a:xfrm>
          </p:grpSpPr>
          <p:pic>
            <p:nvPicPr>
              <p:cNvPr id="51" name="Shape 529">
                <a:extLst>
                  <a:ext uri="{FF2B5EF4-FFF2-40B4-BE49-F238E27FC236}">
                    <a16:creationId xmlns:a16="http://schemas.microsoft.com/office/drawing/2014/main" id="{473E5840-050A-4589-B583-DB0F1A264950}"/>
                  </a:ext>
                </a:extLst>
              </p:cNvPr>
              <p:cNvPicPr preferRelativeResize="0"/>
              <p:nvPr/>
            </p:nvPicPr>
            <p:blipFill rotWithShape="1">
              <a:blip r:embed="rId6">
                <a:alphaModFix/>
              </a:blip>
              <a:srcRect/>
              <a:stretch/>
            </p:blipFill>
            <p:spPr>
              <a:xfrm>
                <a:off x="2639456" y="2286590"/>
                <a:ext cx="246299" cy="258599"/>
              </a:xfrm>
              <a:prstGeom prst="rect">
                <a:avLst/>
              </a:prstGeom>
              <a:noFill/>
              <a:ln>
                <a:noFill/>
              </a:ln>
            </p:spPr>
          </p:pic>
          <p:sp>
            <p:nvSpPr>
              <p:cNvPr id="52" name="Shape 530">
                <a:extLst>
                  <a:ext uri="{FF2B5EF4-FFF2-40B4-BE49-F238E27FC236}">
                    <a16:creationId xmlns:a16="http://schemas.microsoft.com/office/drawing/2014/main" id="{2AE52F06-882B-4953-96A6-0B22041C956D}"/>
                  </a:ext>
                </a:extLst>
              </p:cNvPr>
              <p:cNvSpPr txBox="1"/>
              <p:nvPr/>
            </p:nvSpPr>
            <p:spPr>
              <a:xfrm>
                <a:off x="2788763" y="2283683"/>
                <a:ext cx="1116299" cy="254100"/>
              </a:xfrm>
              <a:prstGeom prst="rect">
                <a:avLst/>
              </a:prstGeom>
              <a:noFill/>
              <a:ln>
                <a:noFill/>
              </a:ln>
            </p:spPr>
            <p:txBody>
              <a:bodyPr lIns="68569" tIns="34275" rIns="68569" bIns="34275" anchor="t" anchorCtr="0">
                <a:noAutofit/>
              </a:bodyPr>
              <a:lstStyle/>
              <a:p>
                <a:pPr>
                  <a:spcBef>
                    <a:spcPts val="0"/>
                  </a:spcBef>
                  <a:buSzPct val="25000"/>
                </a:pPr>
                <a:r>
                  <a:rPr lang="en" sz="1200">
                    <a:solidFill>
                      <a:srgbClr val="0C7AC9"/>
                    </a:solidFill>
                    <a:latin typeface="Calibri"/>
                    <a:ea typeface="Calibri"/>
                    <a:cs typeface="Calibri"/>
                    <a:sym typeface="Calibri"/>
                  </a:rPr>
                  <a:t>OAuth2</a:t>
                </a:r>
              </a:p>
            </p:txBody>
          </p:sp>
        </p:grpSp>
        <p:sp>
          <p:nvSpPr>
            <p:cNvPr id="18" name="Shape 531">
              <a:extLst>
                <a:ext uri="{FF2B5EF4-FFF2-40B4-BE49-F238E27FC236}">
                  <a16:creationId xmlns:a16="http://schemas.microsoft.com/office/drawing/2014/main" id="{31599481-5F73-4CA2-BF8E-F6BBF086CF98}"/>
                </a:ext>
              </a:extLst>
            </p:cNvPr>
            <p:cNvSpPr txBox="1"/>
            <p:nvPr/>
          </p:nvSpPr>
          <p:spPr>
            <a:xfrm>
              <a:off x="2344578" y="3712375"/>
              <a:ext cx="2011050" cy="173024"/>
            </a:xfrm>
            <a:prstGeom prst="rect">
              <a:avLst/>
            </a:prstGeom>
            <a:solidFill>
              <a:schemeClr val="lt1"/>
            </a:solidFill>
            <a:ln>
              <a:noFill/>
            </a:ln>
          </p:spPr>
          <p:txBody>
            <a:bodyPr lIns="68569" tIns="34275" rIns="68569" bIns="34275" anchor="t" anchorCtr="0">
              <a:noAutofit/>
            </a:bodyPr>
            <a:lstStyle/>
            <a:p>
              <a:pPr>
                <a:spcBef>
                  <a:spcPts val="0"/>
                </a:spcBef>
              </a:pPr>
              <a:r>
                <a:rPr lang="en">
                  <a:latin typeface="Calibri"/>
                  <a:ea typeface="Calibri"/>
                  <a:cs typeface="Calibri"/>
                  <a:sym typeface="Calibri"/>
                </a:rPr>
                <a:t>Underlying</a:t>
              </a:r>
              <a:r>
                <a:rPr lang="en" sz="1050">
                  <a:solidFill>
                    <a:srgbClr val="000000"/>
                  </a:solidFill>
                  <a:latin typeface="Calibri"/>
                  <a:ea typeface="Calibri"/>
                  <a:cs typeface="Calibri"/>
                  <a:sym typeface="Calibri"/>
                </a:rPr>
                <a:t> Health IT Systems</a:t>
              </a:r>
            </a:p>
          </p:txBody>
        </p:sp>
        <p:cxnSp>
          <p:nvCxnSpPr>
            <p:cNvPr id="19" name="Shape 532">
              <a:extLst>
                <a:ext uri="{FF2B5EF4-FFF2-40B4-BE49-F238E27FC236}">
                  <a16:creationId xmlns:a16="http://schemas.microsoft.com/office/drawing/2014/main" id="{DB82E3AC-A3A1-4758-80BB-77BA08BC8664}"/>
                </a:ext>
              </a:extLst>
            </p:cNvPr>
            <p:cNvCxnSpPr/>
            <p:nvPr/>
          </p:nvCxnSpPr>
          <p:spPr>
            <a:xfrm rot="10800000">
              <a:off x="1341800" y="3804141"/>
              <a:ext cx="0" cy="387899"/>
            </a:xfrm>
            <a:prstGeom prst="straightConnector1">
              <a:avLst/>
            </a:prstGeom>
            <a:noFill/>
            <a:ln w="9525" cap="flat" cmpd="sng">
              <a:solidFill>
                <a:srgbClr val="B7CCE4"/>
              </a:solidFill>
              <a:prstDash val="solid"/>
              <a:round/>
              <a:headEnd type="none" w="med" len="med"/>
              <a:tailEnd type="none" w="med" len="med"/>
            </a:ln>
          </p:spPr>
        </p:cxnSp>
        <p:cxnSp>
          <p:nvCxnSpPr>
            <p:cNvPr id="20" name="Shape 533">
              <a:extLst>
                <a:ext uri="{FF2B5EF4-FFF2-40B4-BE49-F238E27FC236}">
                  <a16:creationId xmlns:a16="http://schemas.microsoft.com/office/drawing/2014/main" id="{A8CEBEAA-2B39-4709-B2F6-2D4CB577076C}"/>
                </a:ext>
              </a:extLst>
            </p:cNvPr>
            <p:cNvCxnSpPr/>
            <p:nvPr/>
          </p:nvCxnSpPr>
          <p:spPr>
            <a:xfrm rot="10800000">
              <a:off x="7844157" y="3804141"/>
              <a:ext cx="0" cy="387899"/>
            </a:xfrm>
            <a:prstGeom prst="straightConnector1">
              <a:avLst/>
            </a:prstGeom>
            <a:noFill/>
            <a:ln w="9525" cap="flat" cmpd="sng">
              <a:solidFill>
                <a:srgbClr val="B7CCE4"/>
              </a:solidFill>
              <a:prstDash val="solid"/>
              <a:round/>
              <a:headEnd type="none" w="med" len="med"/>
              <a:tailEnd type="none" w="med" len="med"/>
            </a:ln>
          </p:spPr>
        </p:cxnSp>
        <p:cxnSp>
          <p:nvCxnSpPr>
            <p:cNvPr id="21" name="Shape 534">
              <a:extLst>
                <a:ext uri="{FF2B5EF4-FFF2-40B4-BE49-F238E27FC236}">
                  <a16:creationId xmlns:a16="http://schemas.microsoft.com/office/drawing/2014/main" id="{92ADD23F-D2AE-4FFB-8646-BB18D862CB25}"/>
                </a:ext>
              </a:extLst>
            </p:cNvPr>
            <p:cNvCxnSpPr/>
            <p:nvPr/>
          </p:nvCxnSpPr>
          <p:spPr>
            <a:xfrm>
              <a:off x="1349743" y="3810642"/>
              <a:ext cx="1024649" cy="0"/>
            </a:xfrm>
            <a:prstGeom prst="straightConnector1">
              <a:avLst/>
            </a:prstGeom>
            <a:noFill/>
            <a:ln w="9525" cap="flat" cmpd="sng">
              <a:solidFill>
                <a:srgbClr val="B7CCE4"/>
              </a:solidFill>
              <a:prstDash val="solid"/>
              <a:round/>
              <a:headEnd type="none" w="med" len="med"/>
              <a:tailEnd type="none" w="med" len="med"/>
            </a:ln>
          </p:spPr>
        </p:cxnSp>
        <p:cxnSp>
          <p:nvCxnSpPr>
            <p:cNvPr id="22" name="Shape 536">
              <a:extLst>
                <a:ext uri="{FF2B5EF4-FFF2-40B4-BE49-F238E27FC236}">
                  <a16:creationId xmlns:a16="http://schemas.microsoft.com/office/drawing/2014/main" id="{B5D5BFD4-D0EF-4729-A690-CE3F3B79E74C}"/>
                </a:ext>
              </a:extLst>
            </p:cNvPr>
            <p:cNvCxnSpPr>
              <a:stCxn id="18" idx="0"/>
            </p:cNvCxnSpPr>
            <p:nvPr/>
          </p:nvCxnSpPr>
          <p:spPr>
            <a:xfrm rot="10800000">
              <a:off x="3350103" y="3602348"/>
              <a:ext cx="0" cy="110025"/>
            </a:xfrm>
            <a:prstGeom prst="straightConnector1">
              <a:avLst/>
            </a:prstGeom>
            <a:noFill/>
            <a:ln w="9525" cap="flat" cmpd="sng">
              <a:solidFill>
                <a:srgbClr val="B7CCE4"/>
              </a:solidFill>
              <a:prstDash val="solid"/>
              <a:round/>
              <a:headEnd type="none" w="med" len="med"/>
              <a:tailEnd type="stealth" w="lg" len="lg"/>
            </a:ln>
          </p:spPr>
        </p:cxnSp>
        <p:sp>
          <p:nvSpPr>
            <p:cNvPr id="23" name="Shape 537">
              <a:extLst>
                <a:ext uri="{FF2B5EF4-FFF2-40B4-BE49-F238E27FC236}">
                  <a16:creationId xmlns:a16="http://schemas.microsoft.com/office/drawing/2014/main" id="{8A02408A-1198-4B40-8976-89646F058F66}"/>
                </a:ext>
              </a:extLst>
            </p:cNvPr>
            <p:cNvSpPr/>
            <p:nvPr/>
          </p:nvSpPr>
          <p:spPr>
            <a:xfrm>
              <a:off x="4767099" y="1287061"/>
              <a:ext cx="2662823" cy="2426885"/>
            </a:xfrm>
            <a:custGeom>
              <a:avLst/>
              <a:gdLst/>
              <a:ahLst/>
              <a:cxnLst/>
              <a:rect l="0" t="0" r="0" b="0"/>
              <a:pathLst>
                <a:path w="4508484" h="4188798" extrusionOk="0">
                  <a:moveTo>
                    <a:pt x="421599" y="3"/>
                  </a:moveTo>
                  <a:lnTo>
                    <a:pt x="4117613" y="3"/>
                  </a:lnTo>
                  <a:cubicBezTo>
                    <a:pt x="4503188" y="3"/>
                    <a:pt x="4508484" y="5327"/>
                    <a:pt x="4508484" y="390902"/>
                  </a:cubicBezTo>
                  <a:lnTo>
                    <a:pt x="4508484" y="4188798"/>
                  </a:lnTo>
                  <a:lnTo>
                    <a:pt x="4508484" y="4188798"/>
                  </a:lnTo>
                  <a:lnTo>
                    <a:pt x="20485" y="4188798"/>
                  </a:lnTo>
                  <a:lnTo>
                    <a:pt x="20485" y="4188798"/>
                  </a:lnTo>
                  <a:lnTo>
                    <a:pt x="0" y="380660"/>
                  </a:lnTo>
                  <a:cubicBezTo>
                    <a:pt x="0" y="-4915"/>
                    <a:pt x="36024" y="3"/>
                    <a:pt x="421599" y="3"/>
                  </a:cubicBezTo>
                  <a:close/>
                </a:path>
              </a:pathLst>
            </a:custGeom>
            <a:solidFill>
              <a:srgbClr val="0C7AC9">
                <a:alpha val="13730"/>
              </a:srgbClr>
            </a:solidFill>
            <a:ln>
              <a:noFill/>
            </a:ln>
          </p:spPr>
          <p:txBody>
            <a:bodyPr lIns="68569" tIns="34275" rIns="68569" bIns="34275" anchor="t" anchorCtr="0">
              <a:noAutofit/>
            </a:bodyPr>
            <a:lstStyle/>
            <a:p>
              <a:pPr>
                <a:spcBef>
                  <a:spcPts val="0"/>
                </a:spcBef>
                <a:buSzPct val="25000"/>
              </a:pPr>
              <a:r>
                <a:rPr lang="en">
                  <a:solidFill>
                    <a:srgbClr val="0C7AC9"/>
                  </a:solidFill>
                  <a:latin typeface="Calibri"/>
                  <a:ea typeface="Calibri"/>
                  <a:cs typeface="Calibri"/>
                  <a:sym typeface="Calibri"/>
                </a:rPr>
                <a:t>        </a:t>
              </a:r>
            </a:p>
          </p:txBody>
        </p:sp>
        <p:pic>
          <p:nvPicPr>
            <p:cNvPr id="24" name="Shape 538">
              <a:extLst>
                <a:ext uri="{FF2B5EF4-FFF2-40B4-BE49-F238E27FC236}">
                  <a16:creationId xmlns:a16="http://schemas.microsoft.com/office/drawing/2014/main" id="{6F2DDB3F-6E13-4A5B-BFC7-C22602FD2954}"/>
                </a:ext>
              </a:extLst>
            </p:cNvPr>
            <p:cNvPicPr preferRelativeResize="0"/>
            <p:nvPr/>
          </p:nvPicPr>
          <p:blipFill rotWithShape="1">
            <a:blip r:embed="rId7">
              <a:alphaModFix/>
            </a:blip>
            <a:srcRect/>
            <a:stretch/>
          </p:blipFill>
          <p:spPr>
            <a:xfrm>
              <a:off x="5833425" y="1870529"/>
              <a:ext cx="612225" cy="396225"/>
            </a:xfrm>
            <a:prstGeom prst="rect">
              <a:avLst/>
            </a:prstGeom>
            <a:noFill/>
            <a:ln>
              <a:noFill/>
            </a:ln>
          </p:spPr>
        </p:pic>
        <p:pic>
          <p:nvPicPr>
            <p:cNvPr id="25" name="Shape 539">
              <a:extLst>
                <a:ext uri="{FF2B5EF4-FFF2-40B4-BE49-F238E27FC236}">
                  <a16:creationId xmlns:a16="http://schemas.microsoft.com/office/drawing/2014/main" id="{206096E2-2708-4744-9E7F-DD2EA1ACC2BE}"/>
                </a:ext>
              </a:extLst>
            </p:cNvPr>
            <p:cNvPicPr preferRelativeResize="0"/>
            <p:nvPr/>
          </p:nvPicPr>
          <p:blipFill rotWithShape="1">
            <a:blip r:embed="rId8">
              <a:alphaModFix/>
            </a:blip>
            <a:srcRect/>
            <a:stretch/>
          </p:blipFill>
          <p:spPr>
            <a:xfrm>
              <a:off x="4850631" y="2692513"/>
              <a:ext cx="1750725" cy="872774"/>
            </a:xfrm>
            <a:prstGeom prst="rect">
              <a:avLst/>
            </a:prstGeom>
            <a:noFill/>
            <a:ln>
              <a:noFill/>
            </a:ln>
          </p:spPr>
        </p:pic>
        <p:cxnSp>
          <p:nvCxnSpPr>
            <p:cNvPr id="26" name="Shape 540">
              <a:extLst>
                <a:ext uri="{FF2B5EF4-FFF2-40B4-BE49-F238E27FC236}">
                  <a16:creationId xmlns:a16="http://schemas.microsoft.com/office/drawing/2014/main" id="{1C4C230D-6FF5-4624-BFB7-7F5C1920C421}"/>
                </a:ext>
              </a:extLst>
            </p:cNvPr>
            <p:cNvCxnSpPr/>
            <p:nvPr/>
          </p:nvCxnSpPr>
          <p:spPr>
            <a:xfrm rot="10800000">
              <a:off x="3682337" y="2191145"/>
              <a:ext cx="0" cy="182475"/>
            </a:xfrm>
            <a:prstGeom prst="straightConnector1">
              <a:avLst/>
            </a:prstGeom>
            <a:noFill/>
            <a:ln w="9525" cap="flat" cmpd="sng">
              <a:solidFill>
                <a:srgbClr val="B7CCE4"/>
              </a:solidFill>
              <a:prstDash val="solid"/>
              <a:round/>
              <a:headEnd type="none" w="med" len="med"/>
              <a:tailEnd type="stealth" w="lg" len="lg"/>
            </a:ln>
          </p:spPr>
        </p:cxnSp>
        <p:pic>
          <p:nvPicPr>
            <p:cNvPr id="27" name="Shape 541">
              <a:extLst>
                <a:ext uri="{FF2B5EF4-FFF2-40B4-BE49-F238E27FC236}">
                  <a16:creationId xmlns:a16="http://schemas.microsoft.com/office/drawing/2014/main" id="{1D094721-D110-4DE5-8536-1E4F8B557828}"/>
                </a:ext>
              </a:extLst>
            </p:cNvPr>
            <p:cNvPicPr preferRelativeResize="0"/>
            <p:nvPr/>
          </p:nvPicPr>
          <p:blipFill rotWithShape="1">
            <a:blip r:embed="rId9">
              <a:alphaModFix/>
            </a:blip>
            <a:srcRect/>
            <a:stretch/>
          </p:blipFill>
          <p:spPr>
            <a:xfrm>
              <a:off x="6634033" y="1870531"/>
              <a:ext cx="711000" cy="149399"/>
            </a:xfrm>
            <a:prstGeom prst="rect">
              <a:avLst/>
            </a:prstGeom>
            <a:noFill/>
            <a:ln>
              <a:noFill/>
            </a:ln>
          </p:spPr>
        </p:pic>
        <p:pic>
          <p:nvPicPr>
            <p:cNvPr id="28" name="Shape 542">
              <a:extLst>
                <a:ext uri="{FF2B5EF4-FFF2-40B4-BE49-F238E27FC236}">
                  <a16:creationId xmlns:a16="http://schemas.microsoft.com/office/drawing/2014/main" id="{1BE1B465-A252-43A2-92FF-34B616C2BB9F}"/>
                </a:ext>
              </a:extLst>
            </p:cNvPr>
            <p:cNvPicPr preferRelativeResize="0"/>
            <p:nvPr/>
          </p:nvPicPr>
          <p:blipFill rotWithShape="1">
            <a:blip r:embed="rId10">
              <a:alphaModFix/>
            </a:blip>
            <a:srcRect/>
            <a:stretch/>
          </p:blipFill>
          <p:spPr>
            <a:xfrm>
              <a:off x="6781815" y="1679801"/>
              <a:ext cx="515925" cy="105749"/>
            </a:xfrm>
            <a:prstGeom prst="rect">
              <a:avLst/>
            </a:prstGeom>
            <a:noFill/>
            <a:ln>
              <a:noFill/>
            </a:ln>
          </p:spPr>
        </p:pic>
        <p:pic>
          <p:nvPicPr>
            <p:cNvPr id="29" name="Shape 543">
              <a:extLst>
                <a:ext uri="{FF2B5EF4-FFF2-40B4-BE49-F238E27FC236}">
                  <a16:creationId xmlns:a16="http://schemas.microsoft.com/office/drawing/2014/main" id="{F9FE6753-3322-4E2A-A03B-96246C817F9E}"/>
                </a:ext>
              </a:extLst>
            </p:cNvPr>
            <p:cNvPicPr preferRelativeResize="0"/>
            <p:nvPr/>
          </p:nvPicPr>
          <p:blipFill rotWithShape="1">
            <a:blip r:embed="rId11">
              <a:alphaModFix/>
            </a:blip>
            <a:srcRect/>
            <a:stretch/>
          </p:blipFill>
          <p:spPr>
            <a:xfrm>
              <a:off x="6210970" y="1296115"/>
              <a:ext cx="1122524" cy="246825"/>
            </a:xfrm>
            <a:prstGeom prst="rect">
              <a:avLst/>
            </a:prstGeom>
            <a:noFill/>
            <a:ln>
              <a:noFill/>
            </a:ln>
          </p:spPr>
        </p:pic>
        <p:grpSp>
          <p:nvGrpSpPr>
            <p:cNvPr id="30" name="Shape 544">
              <a:extLst>
                <a:ext uri="{FF2B5EF4-FFF2-40B4-BE49-F238E27FC236}">
                  <a16:creationId xmlns:a16="http://schemas.microsoft.com/office/drawing/2014/main" id="{E2118C5E-B305-4C46-B691-285DCC97A85A}"/>
                </a:ext>
              </a:extLst>
            </p:cNvPr>
            <p:cNvGrpSpPr/>
            <p:nvPr/>
          </p:nvGrpSpPr>
          <p:grpSpPr>
            <a:xfrm>
              <a:off x="4821017" y="1302357"/>
              <a:ext cx="1201724" cy="775337"/>
              <a:chOff x="4847416" y="775370"/>
              <a:chExt cx="1602299" cy="1033782"/>
            </a:xfrm>
          </p:grpSpPr>
          <p:sp>
            <p:nvSpPr>
              <p:cNvPr id="49" name="Shape 545">
                <a:extLst>
                  <a:ext uri="{FF2B5EF4-FFF2-40B4-BE49-F238E27FC236}">
                    <a16:creationId xmlns:a16="http://schemas.microsoft.com/office/drawing/2014/main" id="{F1396B79-F329-40EC-880C-DFC99E7F8270}"/>
                  </a:ext>
                </a:extLst>
              </p:cNvPr>
              <p:cNvSpPr txBox="1"/>
              <p:nvPr/>
            </p:nvSpPr>
            <p:spPr>
              <a:xfrm>
                <a:off x="5062859" y="1555052"/>
                <a:ext cx="1053600" cy="254100"/>
              </a:xfrm>
              <a:prstGeom prst="rect">
                <a:avLst/>
              </a:prstGeom>
              <a:noFill/>
              <a:ln>
                <a:noFill/>
              </a:ln>
            </p:spPr>
            <p:txBody>
              <a:bodyPr lIns="68569" tIns="34275" rIns="68569" bIns="34275" anchor="t" anchorCtr="0">
                <a:noAutofit/>
              </a:bodyPr>
              <a:lstStyle/>
              <a:p>
                <a:pPr algn="ctr">
                  <a:spcBef>
                    <a:spcPts val="0"/>
                  </a:spcBef>
                  <a:buSzPct val="25000"/>
                </a:pPr>
                <a:r>
                  <a:rPr lang="en" sz="1200">
                    <a:solidFill>
                      <a:srgbClr val="3F3F3F"/>
                    </a:solidFill>
                    <a:latin typeface="Calibri"/>
                    <a:ea typeface="Calibri"/>
                    <a:cs typeface="Calibri"/>
                    <a:sym typeface="Calibri"/>
                  </a:rPr>
                  <a:t>Web Apps</a:t>
                </a:r>
              </a:p>
            </p:txBody>
          </p:sp>
          <p:pic>
            <p:nvPicPr>
              <p:cNvPr id="50" name="Shape 546">
                <a:extLst>
                  <a:ext uri="{FF2B5EF4-FFF2-40B4-BE49-F238E27FC236}">
                    <a16:creationId xmlns:a16="http://schemas.microsoft.com/office/drawing/2014/main" id="{D688E76C-865C-4CF5-86D9-3603973F40B1}"/>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grpSp>
        <p:pic>
          <p:nvPicPr>
            <p:cNvPr id="31" name="Shape 547">
              <a:extLst>
                <a:ext uri="{FF2B5EF4-FFF2-40B4-BE49-F238E27FC236}">
                  <a16:creationId xmlns:a16="http://schemas.microsoft.com/office/drawing/2014/main" id="{305E9AC5-BF6C-45F9-92AA-9FD5CF3FC2F4}"/>
                </a:ext>
              </a:extLst>
            </p:cNvPr>
            <p:cNvPicPr preferRelativeResize="0"/>
            <p:nvPr/>
          </p:nvPicPr>
          <p:blipFill rotWithShape="1">
            <a:blip r:embed="rId13">
              <a:alphaModFix/>
            </a:blip>
            <a:srcRect/>
            <a:stretch/>
          </p:blipFill>
          <p:spPr>
            <a:xfrm>
              <a:off x="6567974" y="2011387"/>
              <a:ext cx="828000" cy="330524"/>
            </a:xfrm>
            <a:prstGeom prst="rect">
              <a:avLst/>
            </a:prstGeom>
            <a:noFill/>
            <a:ln>
              <a:noFill/>
            </a:ln>
          </p:spPr>
        </p:pic>
        <p:pic>
          <p:nvPicPr>
            <p:cNvPr id="32" name="Shape 548">
              <a:extLst>
                <a:ext uri="{FF2B5EF4-FFF2-40B4-BE49-F238E27FC236}">
                  <a16:creationId xmlns:a16="http://schemas.microsoft.com/office/drawing/2014/main" id="{E52C13A6-A3BF-48F3-A716-A6D8C2519AB3}"/>
                </a:ext>
              </a:extLst>
            </p:cNvPr>
            <p:cNvPicPr preferRelativeResize="0"/>
            <p:nvPr/>
          </p:nvPicPr>
          <p:blipFill rotWithShape="1">
            <a:blip r:embed="rId3">
              <a:alphaModFix/>
            </a:blip>
            <a:srcRect/>
            <a:stretch/>
          </p:blipFill>
          <p:spPr>
            <a:xfrm>
              <a:off x="6545425" y="1507360"/>
              <a:ext cx="729674" cy="153449"/>
            </a:xfrm>
            <a:prstGeom prst="rect">
              <a:avLst/>
            </a:prstGeom>
            <a:noFill/>
            <a:ln>
              <a:noFill/>
            </a:ln>
          </p:spPr>
        </p:pic>
        <p:pic>
          <p:nvPicPr>
            <p:cNvPr id="33" name="Shape 549">
              <a:extLst>
                <a:ext uri="{FF2B5EF4-FFF2-40B4-BE49-F238E27FC236}">
                  <a16:creationId xmlns:a16="http://schemas.microsoft.com/office/drawing/2014/main" id="{E29F431D-F0E7-4833-A16F-E04D6ADF1DAA}"/>
                </a:ext>
              </a:extLst>
            </p:cNvPr>
            <p:cNvPicPr preferRelativeResize="0"/>
            <p:nvPr/>
          </p:nvPicPr>
          <p:blipFill rotWithShape="1">
            <a:blip r:embed="rId14">
              <a:alphaModFix/>
            </a:blip>
            <a:srcRect/>
            <a:stretch/>
          </p:blipFill>
          <p:spPr>
            <a:xfrm>
              <a:off x="5206922" y="2355727"/>
              <a:ext cx="1452375" cy="1155374"/>
            </a:xfrm>
            <a:prstGeom prst="rect">
              <a:avLst/>
            </a:prstGeom>
            <a:noFill/>
            <a:ln>
              <a:noFill/>
            </a:ln>
          </p:spPr>
        </p:pic>
        <p:pic>
          <p:nvPicPr>
            <p:cNvPr id="34" name="Shape 554">
              <a:extLst>
                <a:ext uri="{FF2B5EF4-FFF2-40B4-BE49-F238E27FC236}">
                  <a16:creationId xmlns:a16="http://schemas.microsoft.com/office/drawing/2014/main" id="{3C9C233B-162D-4131-8C30-05C521C75C1D}"/>
                </a:ext>
              </a:extLst>
            </p:cNvPr>
            <p:cNvPicPr preferRelativeResize="0"/>
            <p:nvPr/>
          </p:nvPicPr>
          <p:blipFill rotWithShape="1">
            <a:blip r:embed="rId15">
              <a:alphaModFix/>
            </a:blip>
            <a:srcRect/>
            <a:stretch/>
          </p:blipFill>
          <p:spPr>
            <a:xfrm>
              <a:off x="5534233" y="2297759"/>
              <a:ext cx="1810799" cy="931050"/>
            </a:xfrm>
            <a:prstGeom prst="rect">
              <a:avLst/>
            </a:prstGeom>
            <a:noFill/>
            <a:ln>
              <a:noFill/>
            </a:ln>
          </p:spPr>
        </p:pic>
        <p:grpSp>
          <p:nvGrpSpPr>
            <p:cNvPr id="35" name="Shape 555">
              <a:extLst>
                <a:ext uri="{FF2B5EF4-FFF2-40B4-BE49-F238E27FC236}">
                  <a16:creationId xmlns:a16="http://schemas.microsoft.com/office/drawing/2014/main" id="{E9212C22-9CEB-4236-87B5-97626C7B3240}"/>
                </a:ext>
              </a:extLst>
            </p:cNvPr>
            <p:cNvGrpSpPr/>
            <p:nvPr/>
          </p:nvGrpSpPr>
          <p:grpSpPr>
            <a:xfrm>
              <a:off x="2271316" y="1323433"/>
              <a:ext cx="1254606" cy="733175"/>
              <a:chOff x="4847416" y="775370"/>
              <a:chExt cx="1672808" cy="977567"/>
            </a:xfrm>
          </p:grpSpPr>
          <p:pic>
            <p:nvPicPr>
              <p:cNvPr id="47" name="Shape 556">
                <a:extLst>
                  <a:ext uri="{FF2B5EF4-FFF2-40B4-BE49-F238E27FC236}">
                    <a16:creationId xmlns:a16="http://schemas.microsoft.com/office/drawing/2014/main" id="{73F1D831-5CDF-4A62-A818-2FE62496CA1F}"/>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sp>
            <p:nvSpPr>
              <p:cNvPr id="48" name="Shape 557">
                <a:extLst>
                  <a:ext uri="{FF2B5EF4-FFF2-40B4-BE49-F238E27FC236}">
                    <a16:creationId xmlns:a16="http://schemas.microsoft.com/office/drawing/2014/main" id="{F58D98C9-9CEF-43A8-BB5D-FB126FBF53A0}"/>
                  </a:ext>
                </a:extLst>
              </p:cNvPr>
              <p:cNvSpPr txBox="1"/>
              <p:nvPr/>
            </p:nvSpPr>
            <p:spPr>
              <a:xfrm>
                <a:off x="4847425" y="1498837"/>
                <a:ext cx="1672800" cy="254100"/>
              </a:xfrm>
              <a:prstGeom prst="rect">
                <a:avLst/>
              </a:prstGeom>
              <a:noFill/>
              <a:ln>
                <a:noFill/>
              </a:ln>
            </p:spPr>
            <p:txBody>
              <a:bodyPr lIns="68569" tIns="34275" rIns="68569" bIns="34275" anchor="t" anchorCtr="0">
                <a:noAutofit/>
              </a:bodyPr>
              <a:lstStyle/>
              <a:p>
                <a:pPr>
                  <a:spcBef>
                    <a:spcPts val="0"/>
                  </a:spcBef>
                  <a:buSzPct val="25000"/>
                </a:pPr>
                <a:r>
                  <a:rPr lang="en" sz="1200">
                    <a:solidFill>
                      <a:srgbClr val="3F3F3F"/>
                    </a:solidFill>
                    <a:latin typeface="Calibri"/>
                    <a:ea typeface="Calibri"/>
                    <a:cs typeface="Calibri"/>
                    <a:sym typeface="Calibri"/>
                  </a:rPr>
                  <a:t>  Mobile Apps</a:t>
                </a:r>
              </a:p>
            </p:txBody>
          </p:sp>
        </p:grpSp>
        <p:grpSp>
          <p:nvGrpSpPr>
            <p:cNvPr id="36" name="Shape 559">
              <a:extLst>
                <a:ext uri="{FF2B5EF4-FFF2-40B4-BE49-F238E27FC236}">
                  <a16:creationId xmlns:a16="http://schemas.microsoft.com/office/drawing/2014/main" id="{77223F42-8847-490E-AE2C-271643C8288B}"/>
                </a:ext>
              </a:extLst>
            </p:cNvPr>
            <p:cNvGrpSpPr/>
            <p:nvPr/>
          </p:nvGrpSpPr>
          <p:grpSpPr>
            <a:xfrm>
              <a:off x="5464570" y="3944760"/>
              <a:ext cx="823325" cy="387899"/>
              <a:chOff x="6959275" y="4292475"/>
              <a:chExt cx="997500" cy="517199"/>
            </a:xfrm>
          </p:grpSpPr>
          <p:sp>
            <p:nvSpPr>
              <p:cNvPr id="45" name="Shape 560">
                <a:extLst>
                  <a:ext uri="{FF2B5EF4-FFF2-40B4-BE49-F238E27FC236}">
                    <a16:creationId xmlns:a16="http://schemas.microsoft.com/office/drawing/2014/main" id="{08544176-EE46-428F-AB1D-65D9BBEF6C5D}"/>
                  </a:ext>
                </a:extLst>
              </p:cNvPr>
              <p:cNvSpPr/>
              <p:nvPr/>
            </p:nvSpPr>
            <p:spPr>
              <a:xfrm>
                <a:off x="6959275" y="4292475"/>
                <a:ext cx="9975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pPr>
                  <a:spcBef>
                    <a:spcPts val="0"/>
                  </a:spcBef>
                </a:pPr>
                <a:endParaRPr sz="1200">
                  <a:solidFill>
                    <a:srgbClr val="3F3F3F"/>
                  </a:solidFill>
                  <a:latin typeface="Souce Sans Pro"/>
                  <a:ea typeface="Souce Sans Pro"/>
                  <a:cs typeface="Souce Sans Pro"/>
                  <a:sym typeface="Souce Sans Pro"/>
                </a:endParaRPr>
              </a:p>
            </p:txBody>
          </p:sp>
          <p:pic>
            <p:nvPicPr>
              <p:cNvPr id="46" name="Shape 561">
                <a:extLst>
                  <a:ext uri="{FF2B5EF4-FFF2-40B4-BE49-F238E27FC236}">
                    <a16:creationId xmlns:a16="http://schemas.microsoft.com/office/drawing/2014/main" id="{97695B37-986D-4A11-B3E9-43ECA557CFA2}"/>
                  </a:ext>
                </a:extLst>
              </p:cNvPr>
              <p:cNvPicPr preferRelativeResize="0"/>
              <p:nvPr/>
            </p:nvPicPr>
            <p:blipFill rotWithShape="1">
              <a:blip r:embed="rId16">
                <a:alphaModFix/>
              </a:blip>
              <a:srcRect/>
              <a:stretch/>
            </p:blipFill>
            <p:spPr>
              <a:xfrm>
                <a:off x="7241649" y="4357728"/>
                <a:ext cx="317999" cy="356399"/>
              </a:xfrm>
              <a:prstGeom prst="rect">
                <a:avLst/>
              </a:prstGeom>
              <a:noFill/>
              <a:ln>
                <a:noFill/>
              </a:ln>
            </p:spPr>
          </p:pic>
        </p:grpSp>
        <p:sp>
          <p:nvSpPr>
            <p:cNvPr id="37" name="Shape 562">
              <a:extLst>
                <a:ext uri="{FF2B5EF4-FFF2-40B4-BE49-F238E27FC236}">
                  <a16:creationId xmlns:a16="http://schemas.microsoft.com/office/drawing/2014/main" id="{B1EEA535-13DD-4FB4-96F3-CDD768E5BDD6}"/>
                </a:ext>
              </a:extLst>
            </p:cNvPr>
            <p:cNvSpPr/>
            <p:nvPr/>
          </p:nvSpPr>
          <p:spPr>
            <a:xfrm>
              <a:off x="4547913" y="4397276"/>
              <a:ext cx="1739983" cy="3878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pPr>
                <a:spcBef>
                  <a:spcPts val="0"/>
                </a:spcBef>
              </a:pPr>
              <a:endParaRPr sz="1200">
                <a:solidFill>
                  <a:srgbClr val="3F3F3F"/>
                </a:solidFill>
                <a:latin typeface="Souce Sans Pro"/>
                <a:ea typeface="Souce Sans Pro"/>
                <a:cs typeface="Souce Sans Pro"/>
                <a:sym typeface="Souce Sans Pro"/>
              </a:endParaRPr>
            </a:p>
          </p:txBody>
        </p:sp>
        <p:sp>
          <p:nvSpPr>
            <p:cNvPr id="38" name="Shape 563">
              <a:extLst>
                <a:ext uri="{FF2B5EF4-FFF2-40B4-BE49-F238E27FC236}">
                  <a16:creationId xmlns:a16="http://schemas.microsoft.com/office/drawing/2014/main" id="{6D67063A-44BC-416D-A6DC-0F0975EB5FF3}"/>
                </a:ext>
              </a:extLst>
            </p:cNvPr>
            <p:cNvSpPr txBox="1"/>
            <p:nvPr/>
          </p:nvSpPr>
          <p:spPr>
            <a:xfrm>
              <a:off x="4510888" y="4403716"/>
              <a:ext cx="1810799" cy="190575"/>
            </a:xfrm>
            <a:prstGeom prst="rect">
              <a:avLst/>
            </a:prstGeom>
            <a:noFill/>
            <a:ln>
              <a:noFill/>
            </a:ln>
          </p:spPr>
          <p:txBody>
            <a:bodyPr lIns="68569" tIns="34275" rIns="68569" bIns="34275" anchor="t" anchorCtr="0">
              <a:noAutofit/>
            </a:bodyPr>
            <a:lstStyle/>
            <a:p>
              <a:pPr>
                <a:spcBef>
                  <a:spcPts val="0"/>
                </a:spcBef>
                <a:buSzPct val="25000"/>
              </a:pPr>
              <a:r>
                <a:rPr lang="en" b="1" i="1" dirty="0">
                  <a:solidFill>
                    <a:srgbClr val="3F3F3F"/>
                  </a:solidFill>
                  <a:latin typeface="Calibri"/>
                  <a:ea typeface="Calibri"/>
                  <a:cs typeface="Calibri"/>
                  <a:sym typeface="Calibri"/>
                </a:rPr>
                <a:t>Your </a:t>
              </a:r>
              <a:r>
                <a:rPr lang="en" i="1" dirty="0">
                  <a:solidFill>
                    <a:srgbClr val="3F3F3F"/>
                  </a:solidFill>
                  <a:latin typeface="Calibri"/>
                  <a:ea typeface="Calibri"/>
                  <a:cs typeface="Calibri"/>
                  <a:sym typeface="Calibri"/>
                </a:rPr>
                <a:t>sy</a:t>
              </a:r>
              <a:r>
                <a:rPr lang="en-CA" i="1" dirty="0">
                  <a:solidFill>
                    <a:srgbClr val="3F3F3F"/>
                  </a:solidFill>
                  <a:latin typeface="Calibri"/>
                  <a:ea typeface="Calibri"/>
                  <a:cs typeface="Calibri"/>
                  <a:sym typeface="Calibri"/>
                </a:rPr>
                <a:t>s</a:t>
              </a:r>
              <a:r>
                <a:rPr lang="en" i="1" dirty="0">
                  <a:solidFill>
                    <a:srgbClr val="3F3F3F"/>
                  </a:solidFill>
                  <a:latin typeface="Calibri"/>
                  <a:ea typeface="Calibri"/>
                  <a:cs typeface="Calibri"/>
                  <a:sym typeface="Calibri"/>
                </a:rPr>
                <a:t>tem here.</a:t>
              </a:r>
            </a:p>
          </p:txBody>
        </p:sp>
        <p:grpSp>
          <p:nvGrpSpPr>
            <p:cNvPr id="39" name="Shape 564">
              <a:extLst>
                <a:ext uri="{FF2B5EF4-FFF2-40B4-BE49-F238E27FC236}">
                  <a16:creationId xmlns:a16="http://schemas.microsoft.com/office/drawing/2014/main" id="{6F97E6C0-C3A6-45E1-813D-BCE1641AB115}"/>
                </a:ext>
              </a:extLst>
            </p:cNvPr>
            <p:cNvGrpSpPr/>
            <p:nvPr/>
          </p:nvGrpSpPr>
          <p:grpSpPr>
            <a:xfrm>
              <a:off x="3750040" y="1344467"/>
              <a:ext cx="773549" cy="764099"/>
              <a:chOff x="3419446" y="863940"/>
              <a:chExt cx="1031399" cy="1018799"/>
            </a:xfrm>
          </p:grpSpPr>
          <p:pic>
            <p:nvPicPr>
              <p:cNvPr id="43" name="Shape 565">
                <a:extLst>
                  <a:ext uri="{FF2B5EF4-FFF2-40B4-BE49-F238E27FC236}">
                    <a16:creationId xmlns:a16="http://schemas.microsoft.com/office/drawing/2014/main" id="{A278F07E-CD16-4A52-B04F-4B1895BC80ED}"/>
                  </a:ext>
                </a:extLst>
              </p:cNvPr>
              <p:cNvPicPr preferRelativeResize="0"/>
              <p:nvPr/>
            </p:nvPicPr>
            <p:blipFill rotWithShape="1">
              <a:blip r:embed="rId15">
                <a:alphaModFix/>
              </a:blip>
              <a:srcRect l="-252" t="45344" r="75702" b="6287"/>
              <a:stretch/>
            </p:blipFill>
            <p:spPr>
              <a:xfrm rot="1769092">
                <a:off x="3698932" y="1078508"/>
                <a:ext cx="434584" cy="573083"/>
              </a:xfrm>
              <a:prstGeom prst="rect">
                <a:avLst/>
              </a:prstGeom>
              <a:noFill/>
              <a:ln>
                <a:noFill/>
              </a:ln>
            </p:spPr>
          </p:pic>
          <p:pic>
            <p:nvPicPr>
              <p:cNvPr id="44" name="Shape 566">
                <a:extLst>
                  <a:ext uri="{FF2B5EF4-FFF2-40B4-BE49-F238E27FC236}">
                    <a16:creationId xmlns:a16="http://schemas.microsoft.com/office/drawing/2014/main" id="{CAE7B17F-FCB8-485B-9F29-884CFE155C77}"/>
                  </a:ext>
                </a:extLst>
              </p:cNvPr>
              <p:cNvPicPr preferRelativeResize="0"/>
              <p:nvPr/>
            </p:nvPicPr>
            <p:blipFill rotWithShape="1">
              <a:blip r:embed="rId17">
                <a:alphaModFix/>
              </a:blip>
              <a:srcRect/>
              <a:stretch/>
            </p:blipFill>
            <p:spPr>
              <a:xfrm rot="1461535">
                <a:off x="3642385" y="911767"/>
                <a:ext cx="585523" cy="923146"/>
              </a:xfrm>
              <a:prstGeom prst="rect">
                <a:avLst/>
              </a:prstGeom>
              <a:noFill/>
              <a:ln>
                <a:noFill/>
              </a:ln>
            </p:spPr>
          </p:pic>
        </p:grpSp>
        <p:sp>
          <p:nvSpPr>
            <p:cNvPr id="40" name="Shape 562">
              <a:extLst>
                <a:ext uri="{FF2B5EF4-FFF2-40B4-BE49-F238E27FC236}">
                  <a16:creationId xmlns:a16="http://schemas.microsoft.com/office/drawing/2014/main" id="{677DBBB4-7F9F-46DC-AC7B-012155B9325A}"/>
                </a:ext>
              </a:extLst>
            </p:cNvPr>
            <p:cNvSpPr/>
            <p:nvPr/>
          </p:nvSpPr>
          <p:spPr>
            <a:xfrm>
              <a:off x="1834403" y="4414585"/>
              <a:ext cx="1169775" cy="3878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pPr>
                <a:spcBef>
                  <a:spcPts val="0"/>
                </a:spcBef>
              </a:pPr>
              <a:endParaRPr sz="1200">
                <a:solidFill>
                  <a:srgbClr val="3F3F3F"/>
                </a:solidFill>
                <a:latin typeface="Souce Sans Pro"/>
                <a:ea typeface="Souce Sans Pro"/>
                <a:cs typeface="Souce Sans Pro"/>
                <a:sym typeface="Souce Sans Pro"/>
              </a:endParaRPr>
            </a:p>
          </p:txBody>
        </p:sp>
        <p:pic>
          <p:nvPicPr>
            <p:cNvPr id="41" name="Picture 8" descr="Image result for epic healthcare logo">
              <a:extLst>
                <a:ext uri="{FF2B5EF4-FFF2-40B4-BE49-F238E27FC236}">
                  <a16:creationId xmlns:a16="http://schemas.microsoft.com/office/drawing/2014/main" id="{D53A3A88-4222-4E59-BF82-976A7709A39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960826" y="4482871"/>
              <a:ext cx="1047579" cy="2491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 descr="Image result for allscripts logo">
              <a:extLst>
                <a:ext uri="{FF2B5EF4-FFF2-40B4-BE49-F238E27FC236}">
                  <a16:creationId xmlns:a16="http://schemas.microsoft.com/office/drawing/2014/main" id="{4FFD7945-6535-4044-8D9B-F70919ADF28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216103" y="4493134"/>
              <a:ext cx="919880" cy="198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80032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4F262-BEDF-4043-A5C4-6D37E0C3E038}"/>
              </a:ext>
            </a:extLst>
          </p:cNvPr>
          <p:cNvSpPr>
            <a:spLocks noGrp="1"/>
          </p:cNvSpPr>
          <p:nvPr>
            <p:ph type="title"/>
          </p:nvPr>
        </p:nvSpPr>
        <p:spPr/>
        <p:txBody>
          <a:bodyPr/>
          <a:lstStyle/>
          <a:p>
            <a:r>
              <a:rPr lang="en-CA" dirty="0"/>
              <a:t>CDS Hooks</a:t>
            </a:r>
          </a:p>
        </p:txBody>
      </p:sp>
      <p:sp>
        <p:nvSpPr>
          <p:cNvPr id="3" name="Footer Placeholder 2">
            <a:extLst>
              <a:ext uri="{FF2B5EF4-FFF2-40B4-BE49-F238E27FC236}">
                <a16:creationId xmlns:a16="http://schemas.microsoft.com/office/drawing/2014/main" id="{33BDA512-DFFB-48B8-80C5-36905881194E}"/>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F94F89D0-11B4-470C-8BCF-9DD628EFD012}"/>
              </a:ext>
            </a:extLst>
          </p:cNvPr>
          <p:cNvSpPr>
            <a:spLocks noGrp="1"/>
          </p:cNvSpPr>
          <p:nvPr>
            <p:ph type="sldNum" sz="quarter" idx="11"/>
          </p:nvPr>
        </p:nvSpPr>
        <p:spPr/>
        <p:txBody>
          <a:bodyPr/>
          <a:lstStyle/>
          <a:p>
            <a:fld id="{6CACE926-AEF5-4BFE-8BD7-24414108CB7B}" type="slidenum">
              <a:rPr lang="en-US" altLang="en-US" smtClean="0"/>
              <a:pPr/>
              <a:t>38</a:t>
            </a:fld>
            <a:endParaRPr lang="en-US" altLang="en-US" dirty="0"/>
          </a:p>
        </p:txBody>
      </p:sp>
      <p:pic>
        <p:nvPicPr>
          <p:cNvPr id="5" name="Picture 2" descr="patient-view hook launch sequence">
            <a:extLst>
              <a:ext uri="{FF2B5EF4-FFF2-40B4-BE49-F238E27FC236}">
                <a16:creationId xmlns:a16="http://schemas.microsoft.com/office/drawing/2014/main" id="{BAF5D33E-FB37-4E7D-AB71-13CD2CD20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000280"/>
            <a:ext cx="6438422" cy="355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9425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7EF55-760A-41B3-B81D-2EEA7B38AC88}"/>
              </a:ext>
            </a:extLst>
          </p:cNvPr>
          <p:cNvSpPr>
            <a:spLocks noGrp="1"/>
          </p:cNvSpPr>
          <p:nvPr>
            <p:ph type="title"/>
          </p:nvPr>
        </p:nvSpPr>
        <p:spPr/>
        <p:txBody>
          <a:bodyPr/>
          <a:lstStyle/>
          <a:p>
            <a:r>
              <a:rPr lang="en-CA" dirty="0"/>
              <a:t>Architectures</a:t>
            </a:r>
          </a:p>
        </p:txBody>
      </p:sp>
      <p:sp>
        <p:nvSpPr>
          <p:cNvPr id="3" name="Text Placeholder 2">
            <a:extLst>
              <a:ext uri="{FF2B5EF4-FFF2-40B4-BE49-F238E27FC236}">
                <a16:creationId xmlns:a16="http://schemas.microsoft.com/office/drawing/2014/main" id="{A57CAF51-E148-48B2-93D2-68E33A2A178F}"/>
              </a:ext>
            </a:extLst>
          </p:cNvPr>
          <p:cNvSpPr>
            <a:spLocks noGrp="1"/>
          </p:cNvSpPr>
          <p:nvPr>
            <p:ph type="body" sz="quarter" idx="13"/>
          </p:nvPr>
        </p:nvSpPr>
        <p:spPr/>
        <p:txBody>
          <a:bodyPr/>
          <a:lstStyle/>
          <a:p>
            <a:r>
              <a:rPr lang="en-US" dirty="0"/>
              <a:t>FHIR makes no assumptions about the architectural design of systems</a:t>
            </a:r>
          </a:p>
          <a:p>
            <a:pPr lvl="0"/>
            <a:r>
              <a:rPr lang="en-US" dirty="0"/>
              <a:t>You can use it for</a:t>
            </a:r>
          </a:p>
          <a:p>
            <a:pPr lvl="1"/>
            <a:r>
              <a:rPr lang="en-US" dirty="0"/>
              <a:t>Light or heavy clients</a:t>
            </a:r>
          </a:p>
          <a:p>
            <a:pPr lvl="1"/>
            <a:r>
              <a:rPr lang="en-US" dirty="0"/>
              <a:t>Central server or peer-to-peer sharing</a:t>
            </a:r>
          </a:p>
          <a:p>
            <a:pPr lvl="1"/>
            <a:r>
              <a:rPr lang="en-US" dirty="0"/>
              <a:t>Push or pull</a:t>
            </a:r>
          </a:p>
          <a:p>
            <a:pPr lvl="1"/>
            <a:r>
              <a:rPr lang="en-US" dirty="0"/>
              <a:t>Query or publish/subscribe</a:t>
            </a:r>
          </a:p>
          <a:p>
            <a:pPr lvl="1"/>
            <a:r>
              <a:rPr lang="en-US" dirty="0"/>
              <a:t>Loosely coupled or tightly coupled environments</a:t>
            </a:r>
          </a:p>
          <a:p>
            <a:pPr lvl="1"/>
            <a:r>
              <a:rPr lang="en-US" dirty="0"/>
              <a:t>With history tracking or without</a:t>
            </a:r>
          </a:p>
        </p:txBody>
      </p:sp>
      <p:sp>
        <p:nvSpPr>
          <p:cNvPr id="4" name="Footer Placeholder 3">
            <a:extLst>
              <a:ext uri="{FF2B5EF4-FFF2-40B4-BE49-F238E27FC236}">
                <a16:creationId xmlns:a16="http://schemas.microsoft.com/office/drawing/2014/main" id="{51D82AE7-CAC9-4A9F-9078-D1ACE0C46AB9}"/>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E895540E-F327-4219-BDD1-5A41E023E47A}"/>
              </a:ext>
            </a:extLst>
          </p:cNvPr>
          <p:cNvSpPr>
            <a:spLocks noGrp="1"/>
          </p:cNvSpPr>
          <p:nvPr>
            <p:ph type="sldNum" sz="quarter" idx="11"/>
          </p:nvPr>
        </p:nvSpPr>
        <p:spPr/>
        <p:txBody>
          <a:bodyPr/>
          <a:lstStyle/>
          <a:p>
            <a:fld id="{6CACE926-AEF5-4BFE-8BD7-24414108CB7B}" type="slidenum">
              <a:rPr lang="en-US" altLang="en-US" smtClean="0"/>
              <a:pPr/>
              <a:t>39</a:t>
            </a:fld>
            <a:endParaRPr lang="en-US" altLang="en-US" dirty="0"/>
          </a:p>
        </p:txBody>
      </p:sp>
    </p:spTree>
    <p:extLst>
      <p:ext uri="{BB962C8B-B14F-4D97-AF65-F5344CB8AC3E}">
        <p14:creationId xmlns:p14="http://schemas.microsoft.com/office/powerpoint/2010/main" val="596375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5784F-1C4D-4124-A0A4-CFD4847B54B4}"/>
              </a:ext>
            </a:extLst>
          </p:cNvPr>
          <p:cNvSpPr>
            <a:spLocks noGrp="1"/>
          </p:cNvSpPr>
          <p:nvPr>
            <p:ph type="title"/>
          </p:nvPr>
        </p:nvSpPr>
        <p:spPr/>
        <p:txBody>
          <a:bodyPr/>
          <a:lstStyle/>
          <a:p>
            <a:r>
              <a:rPr lang="en-CA" dirty="0"/>
              <a:t>Learning Objectives</a:t>
            </a:r>
          </a:p>
        </p:txBody>
      </p:sp>
      <p:sp>
        <p:nvSpPr>
          <p:cNvPr id="3" name="Text Placeholder 2">
            <a:extLst>
              <a:ext uri="{FF2B5EF4-FFF2-40B4-BE49-F238E27FC236}">
                <a16:creationId xmlns:a16="http://schemas.microsoft.com/office/drawing/2014/main" id="{A35A38FC-962F-4E91-A049-BC3EC67D3C4B}"/>
              </a:ext>
            </a:extLst>
          </p:cNvPr>
          <p:cNvSpPr>
            <a:spLocks noGrp="1"/>
          </p:cNvSpPr>
          <p:nvPr>
            <p:ph type="body" sz="quarter" idx="13"/>
          </p:nvPr>
        </p:nvSpPr>
        <p:spPr/>
        <p:txBody>
          <a:bodyPr/>
          <a:lstStyle/>
          <a:p>
            <a:r>
              <a:rPr lang="en-US" dirty="0"/>
              <a:t>You should be able to:</a:t>
            </a:r>
          </a:p>
          <a:p>
            <a:pPr lvl="1"/>
            <a:r>
              <a:rPr lang="en-US" dirty="0"/>
              <a:t>List FHIR’s interoperability paradigms and explain when each should be used</a:t>
            </a:r>
          </a:p>
          <a:p>
            <a:pPr lvl="1"/>
            <a:r>
              <a:rPr lang="en-US" dirty="0"/>
              <a:t>Give examples of where FHIR can fit in the architectural stack</a:t>
            </a:r>
          </a:p>
          <a:p>
            <a:pPr lvl="1"/>
            <a:r>
              <a:rPr lang="en-US" dirty="0"/>
              <a:t>Identify several FHIR architectural considerations and describe how to address them</a:t>
            </a:r>
          </a:p>
          <a:p>
            <a:pPr lvl="1"/>
            <a:r>
              <a:rPr lang="en-US" dirty="0"/>
              <a:t>Explain where and how Profiles fit into an architectural solution</a:t>
            </a:r>
          </a:p>
        </p:txBody>
      </p:sp>
      <p:sp>
        <p:nvSpPr>
          <p:cNvPr id="4" name="Footer Placeholder 3">
            <a:extLst>
              <a:ext uri="{FF2B5EF4-FFF2-40B4-BE49-F238E27FC236}">
                <a16:creationId xmlns:a16="http://schemas.microsoft.com/office/drawing/2014/main" id="{1920BB6C-60BB-40E9-A6AE-C844D3BB6CDC}"/>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DF50D7B1-C70A-4A2B-9D8B-865A031EEC10}"/>
              </a:ext>
            </a:extLst>
          </p:cNvPr>
          <p:cNvSpPr>
            <a:spLocks noGrp="1"/>
          </p:cNvSpPr>
          <p:nvPr>
            <p:ph type="sldNum" sz="quarter" idx="11"/>
          </p:nvPr>
        </p:nvSpPr>
        <p:spPr/>
        <p:txBody>
          <a:bodyPr/>
          <a:lstStyle/>
          <a:p>
            <a:fld id="{6CACE926-AEF5-4BFE-8BD7-24414108CB7B}" type="slidenum">
              <a:rPr lang="en-US" altLang="en-US" smtClean="0"/>
              <a:pPr/>
              <a:t>4</a:t>
            </a:fld>
            <a:endParaRPr lang="en-US" altLang="en-US" dirty="0"/>
          </a:p>
        </p:txBody>
      </p:sp>
    </p:spTree>
    <p:extLst>
      <p:ext uri="{BB962C8B-B14F-4D97-AF65-F5344CB8AC3E}">
        <p14:creationId xmlns:p14="http://schemas.microsoft.com/office/powerpoint/2010/main" val="36839864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13AE6-2427-462D-8D38-4F1265495958}"/>
              </a:ext>
            </a:extLst>
          </p:cNvPr>
          <p:cNvSpPr>
            <a:spLocks noGrp="1"/>
          </p:cNvSpPr>
          <p:nvPr>
            <p:ph type="title"/>
          </p:nvPr>
        </p:nvSpPr>
        <p:spPr/>
        <p:txBody>
          <a:bodyPr/>
          <a:lstStyle/>
          <a:p>
            <a:r>
              <a:rPr lang="en-CA" dirty="0"/>
              <a:t>Bottom Line</a:t>
            </a:r>
          </a:p>
        </p:txBody>
      </p:sp>
      <p:sp>
        <p:nvSpPr>
          <p:cNvPr id="3" name="Text Placeholder 2">
            <a:extLst>
              <a:ext uri="{FF2B5EF4-FFF2-40B4-BE49-F238E27FC236}">
                <a16:creationId xmlns:a16="http://schemas.microsoft.com/office/drawing/2014/main" id="{0C6FBA5E-C809-4A12-B4E3-771EEEF088C1}"/>
              </a:ext>
            </a:extLst>
          </p:cNvPr>
          <p:cNvSpPr>
            <a:spLocks noGrp="1"/>
          </p:cNvSpPr>
          <p:nvPr>
            <p:ph type="body" sz="quarter" idx="13"/>
          </p:nvPr>
        </p:nvSpPr>
        <p:spPr/>
        <p:txBody>
          <a:bodyPr/>
          <a:lstStyle/>
          <a:p>
            <a:r>
              <a:rPr lang="en-US" dirty="0"/>
              <a:t>FHIR is a set of tools</a:t>
            </a:r>
          </a:p>
          <a:p>
            <a:pPr lvl="1"/>
            <a:r>
              <a:rPr lang="en-US" dirty="0"/>
              <a:t>Defined resources</a:t>
            </a:r>
          </a:p>
          <a:p>
            <a:pPr lvl="1"/>
            <a:r>
              <a:rPr lang="en-US" dirty="0"/>
              <a:t>Extensibility mechanism</a:t>
            </a:r>
          </a:p>
          <a:p>
            <a:pPr lvl="1"/>
            <a:r>
              <a:rPr lang="en-US" dirty="0"/>
              <a:t>Set of standard interfaces</a:t>
            </a:r>
          </a:p>
          <a:p>
            <a:pPr lvl="0"/>
            <a:r>
              <a:rPr lang="en-US" dirty="0"/>
              <a:t>Primary purpose is interoperable data exchange</a:t>
            </a:r>
          </a:p>
          <a:p>
            <a:pPr lvl="0"/>
            <a:r>
              <a:rPr lang="en-US" dirty="0"/>
              <a:t>However, it can be leveraged in many ways</a:t>
            </a:r>
          </a:p>
          <a:p>
            <a:pPr lvl="1"/>
            <a:r>
              <a:rPr lang="en-US" dirty="0"/>
              <a:t>Many we haven’t even thought of yet . . .</a:t>
            </a:r>
          </a:p>
        </p:txBody>
      </p:sp>
      <p:sp>
        <p:nvSpPr>
          <p:cNvPr id="4" name="Footer Placeholder 3">
            <a:extLst>
              <a:ext uri="{FF2B5EF4-FFF2-40B4-BE49-F238E27FC236}">
                <a16:creationId xmlns:a16="http://schemas.microsoft.com/office/drawing/2014/main" id="{BC7EAB99-E06A-4D71-AF73-E5E7ABA36ACA}"/>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284078D4-8462-4694-B020-F3F8A09B7AD7}"/>
              </a:ext>
            </a:extLst>
          </p:cNvPr>
          <p:cNvSpPr>
            <a:spLocks noGrp="1"/>
          </p:cNvSpPr>
          <p:nvPr>
            <p:ph type="sldNum" sz="quarter" idx="11"/>
          </p:nvPr>
        </p:nvSpPr>
        <p:spPr/>
        <p:txBody>
          <a:bodyPr/>
          <a:lstStyle/>
          <a:p>
            <a:fld id="{6CACE926-AEF5-4BFE-8BD7-24414108CB7B}" type="slidenum">
              <a:rPr lang="en-US" altLang="en-US" smtClean="0"/>
              <a:pPr/>
              <a:t>40</a:t>
            </a:fld>
            <a:endParaRPr lang="en-US" altLang="en-US" dirty="0"/>
          </a:p>
        </p:txBody>
      </p:sp>
    </p:spTree>
    <p:extLst>
      <p:ext uri="{BB962C8B-B14F-4D97-AF65-F5344CB8AC3E}">
        <p14:creationId xmlns:p14="http://schemas.microsoft.com/office/powerpoint/2010/main" val="2865909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E5397-417F-4D7A-BA93-D1075EE28B71}"/>
              </a:ext>
            </a:extLst>
          </p:cNvPr>
          <p:cNvSpPr>
            <a:spLocks noGrp="1"/>
          </p:cNvSpPr>
          <p:nvPr>
            <p:ph type="title"/>
          </p:nvPr>
        </p:nvSpPr>
        <p:spPr/>
        <p:txBody>
          <a:bodyPr/>
          <a:lstStyle/>
          <a:p>
            <a:r>
              <a:rPr lang="en-CA" dirty="0"/>
              <a:t>Learning Objectives</a:t>
            </a:r>
          </a:p>
        </p:txBody>
      </p:sp>
      <p:sp>
        <p:nvSpPr>
          <p:cNvPr id="3" name="Text Placeholder 2">
            <a:extLst>
              <a:ext uri="{FF2B5EF4-FFF2-40B4-BE49-F238E27FC236}">
                <a16:creationId xmlns:a16="http://schemas.microsoft.com/office/drawing/2014/main" id="{65C3E47A-BAD3-4B20-A774-DAD97911F2A1}"/>
              </a:ext>
            </a:extLst>
          </p:cNvPr>
          <p:cNvSpPr>
            <a:spLocks noGrp="1"/>
          </p:cNvSpPr>
          <p:nvPr>
            <p:ph type="body" sz="quarter" idx="13"/>
          </p:nvPr>
        </p:nvSpPr>
        <p:spPr/>
        <p:txBody>
          <a:bodyPr/>
          <a:lstStyle/>
          <a:p>
            <a:r>
              <a:rPr lang="en-US" dirty="0"/>
              <a:t>You should be able to:</a:t>
            </a:r>
          </a:p>
          <a:p>
            <a:pPr lvl="1"/>
            <a:r>
              <a:rPr lang="en-US" dirty="0"/>
              <a:t>List FHIR’s interoperability paradigms and explain when each should be used</a:t>
            </a:r>
          </a:p>
          <a:p>
            <a:pPr lvl="1"/>
            <a:r>
              <a:rPr lang="en-US" b="1" dirty="0"/>
              <a:t>Give examples of where FHIR can fit in the architectural stack</a:t>
            </a:r>
          </a:p>
          <a:p>
            <a:pPr lvl="1"/>
            <a:r>
              <a:rPr lang="en-US" dirty="0"/>
              <a:t>Identify several FHIR architectural considerations and describe how to address them</a:t>
            </a:r>
          </a:p>
          <a:p>
            <a:pPr lvl="1"/>
            <a:r>
              <a:rPr lang="en-US" dirty="0"/>
              <a:t>Explain where and how Profiles fit into an architectural solution</a:t>
            </a:r>
          </a:p>
        </p:txBody>
      </p:sp>
      <p:sp>
        <p:nvSpPr>
          <p:cNvPr id="4" name="Footer Placeholder 3">
            <a:extLst>
              <a:ext uri="{FF2B5EF4-FFF2-40B4-BE49-F238E27FC236}">
                <a16:creationId xmlns:a16="http://schemas.microsoft.com/office/drawing/2014/main" id="{8A88693D-44AE-4745-B316-2ED7437CBCC3}"/>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ADA0C371-4D73-41E1-AB55-C878A0D01F92}"/>
              </a:ext>
            </a:extLst>
          </p:cNvPr>
          <p:cNvSpPr>
            <a:spLocks noGrp="1"/>
          </p:cNvSpPr>
          <p:nvPr>
            <p:ph type="sldNum" sz="quarter" idx="11"/>
          </p:nvPr>
        </p:nvSpPr>
        <p:spPr/>
        <p:txBody>
          <a:bodyPr/>
          <a:lstStyle/>
          <a:p>
            <a:fld id="{6CACE926-AEF5-4BFE-8BD7-24414108CB7B}" type="slidenum">
              <a:rPr lang="en-US" altLang="en-US" smtClean="0"/>
              <a:pPr/>
              <a:t>41</a:t>
            </a:fld>
            <a:endParaRPr lang="en-US" altLang="en-US" dirty="0"/>
          </a:p>
        </p:txBody>
      </p:sp>
    </p:spTree>
    <p:extLst>
      <p:ext uri="{BB962C8B-B14F-4D97-AF65-F5344CB8AC3E}">
        <p14:creationId xmlns:p14="http://schemas.microsoft.com/office/powerpoint/2010/main" val="2326360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8BB72-6E87-4919-A906-3A5D60C18EE1}"/>
              </a:ext>
            </a:extLst>
          </p:cNvPr>
          <p:cNvSpPr>
            <a:spLocks noGrp="1"/>
          </p:cNvSpPr>
          <p:nvPr>
            <p:ph type="title"/>
          </p:nvPr>
        </p:nvSpPr>
        <p:spPr/>
        <p:txBody>
          <a:bodyPr/>
          <a:lstStyle/>
          <a:p>
            <a:r>
              <a:rPr lang="en-CA" dirty="0"/>
              <a:t>FHIR Features</a:t>
            </a:r>
          </a:p>
        </p:txBody>
      </p:sp>
      <p:sp>
        <p:nvSpPr>
          <p:cNvPr id="3" name="Footer Placeholder 2">
            <a:extLst>
              <a:ext uri="{FF2B5EF4-FFF2-40B4-BE49-F238E27FC236}">
                <a16:creationId xmlns:a16="http://schemas.microsoft.com/office/drawing/2014/main" id="{541A8811-F38E-4612-B645-0E57D2FA26DE}"/>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93DA37D8-969D-462C-B4D4-F7E81C35BDB0}"/>
              </a:ext>
            </a:extLst>
          </p:cNvPr>
          <p:cNvSpPr>
            <a:spLocks noGrp="1"/>
          </p:cNvSpPr>
          <p:nvPr>
            <p:ph type="sldNum" sz="quarter" idx="11"/>
          </p:nvPr>
        </p:nvSpPr>
        <p:spPr/>
        <p:txBody>
          <a:bodyPr/>
          <a:lstStyle/>
          <a:p>
            <a:fld id="{6CACE926-AEF5-4BFE-8BD7-24414108CB7B}" type="slidenum">
              <a:rPr lang="en-US" altLang="en-US" smtClean="0"/>
              <a:pPr/>
              <a:t>42</a:t>
            </a:fld>
            <a:endParaRPr lang="en-US" altLang="en-US" dirty="0"/>
          </a:p>
        </p:txBody>
      </p:sp>
      <p:sp>
        <p:nvSpPr>
          <p:cNvPr id="5" name="Text Placeholder 1">
            <a:extLst>
              <a:ext uri="{FF2B5EF4-FFF2-40B4-BE49-F238E27FC236}">
                <a16:creationId xmlns:a16="http://schemas.microsoft.com/office/drawing/2014/main" id="{3D7F4B1E-77B7-493D-AB3D-9C8F42ED10CF}"/>
              </a:ext>
            </a:extLst>
          </p:cNvPr>
          <p:cNvSpPr txBox="1">
            <a:spLocks/>
          </p:cNvSpPr>
          <p:nvPr/>
        </p:nvSpPr>
        <p:spPr bwMode="auto">
          <a:xfrm>
            <a:off x="1371600" y="2179638"/>
            <a:ext cx="7772400"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400"/>
              <a:t>And the architecture decisions that go with them</a:t>
            </a:r>
            <a:endParaRPr lang="en-US" sz="2400" dirty="0"/>
          </a:p>
        </p:txBody>
      </p:sp>
    </p:spTree>
    <p:extLst>
      <p:ext uri="{BB962C8B-B14F-4D97-AF65-F5344CB8AC3E}">
        <p14:creationId xmlns:p14="http://schemas.microsoft.com/office/powerpoint/2010/main" val="4279417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9E9C6-FA50-45CA-BF43-5EEB573C7134}"/>
              </a:ext>
            </a:extLst>
          </p:cNvPr>
          <p:cNvSpPr>
            <a:spLocks noGrp="1"/>
          </p:cNvSpPr>
          <p:nvPr>
            <p:ph type="title"/>
          </p:nvPr>
        </p:nvSpPr>
        <p:spPr/>
        <p:txBody>
          <a:bodyPr/>
          <a:lstStyle/>
          <a:p>
            <a:r>
              <a:rPr lang="en-CA" dirty="0"/>
              <a:t>FHIR Features</a:t>
            </a:r>
          </a:p>
        </p:txBody>
      </p:sp>
      <p:sp>
        <p:nvSpPr>
          <p:cNvPr id="4" name="Text Placeholder 3">
            <a:extLst>
              <a:ext uri="{FF2B5EF4-FFF2-40B4-BE49-F238E27FC236}">
                <a16:creationId xmlns:a16="http://schemas.microsoft.com/office/drawing/2014/main" id="{57B7C9A8-C5A5-4761-BBC9-3CBAB7226C25}"/>
              </a:ext>
            </a:extLst>
          </p:cNvPr>
          <p:cNvSpPr>
            <a:spLocks noGrp="1"/>
          </p:cNvSpPr>
          <p:nvPr>
            <p:ph type="body" sz="quarter" idx="16"/>
          </p:nvPr>
        </p:nvSpPr>
        <p:spPr/>
        <p:txBody>
          <a:bodyPr/>
          <a:lstStyle/>
          <a:p>
            <a:r>
              <a:rPr lang="en-US" dirty="0"/>
              <a:t>Syntaxes</a:t>
            </a:r>
          </a:p>
          <a:p>
            <a:r>
              <a:rPr lang="en-US" dirty="0"/>
              <a:t>Signatures</a:t>
            </a:r>
          </a:p>
          <a:p>
            <a:r>
              <a:rPr lang="en-US" dirty="0"/>
              <a:t>Reference Libraries</a:t>
            </a:r>
          </a:p>
          <a:p>
            <a:r>
              <a:rPr lang="en-US" dirty="0"/>
              <a:t>Conformance Resources</a:t>
            </a:r>
          </a:p>
          <a:p>
            <a:r>
              <a:rPr lang="en-US" dirty="0"/>
              <a:t>Bundles</a:t>
            </a:r>
            <a:endParaRPr lang="en-CA" dirty="0"/>
          </a:p>
        </p:txBody>
      </p:sp>
      <p:sp>
        <p:nvSpPr>
          <p:cNvPr id="5" name="Text Placeholder 4">
            <a:extLst>
              <a:ext uri="{FF2B5EF4-FFF2-40B4-BE49-F238E27FC236}">
                <a16:creationId xmlns:a16="http://schemas.microsoft.com/office/drawing/2014/main" id="{FBC8A679-9283-4B56-AC9F-57E8CF742D09}"/>
              </a:ext>
            </a:extLst>
          </p:cNvPr>
          <p:cNvSpPr>
            <a:spLocks noGrp="1"/>
          </p:cNvSpPr>
          <p:nvPr>
            <p:ph type="body" sz="quarter" idx="17"/>
          </p:nvPr>
        </p:nvSpPr>
        <p:spPr/>
        <p:txBody>
          <a:bodyPr/>
          <a:lstStyle/>
          <a:p>
            <a:r>
              <a:rPr lang="en-US" dirty="0"/>
              <a:t>Narrative</a:t>
            </a:r>
          </a:p>
          <a:p>
            <a:r>
              <a:rPr lang="en-US" dirty="0"/>
              <a:t>Extensions</a:t>
            </a:r>
          </a:p>
          <a:p>
            <a:r>
              <a:rPr lang="en-US" dirty="0"/>
              <a:t>Modifier Extensions</a:t>
            </a:r>
          </a:p>
          <a:p>
            <a:r>
              <a:rPr lang="en-US" dirty="0"/>
              <a:t>Versions</a:t>
            </a:r>
          </a:p>
          <a:p>
            <a:r>
              <a:rPr lang="en-US" dirty="0"/>
              <a:t>Tags</a:t>
            </a:r>
          </a:p>
        </p:txBody>
      </p:sp>
      <p:sp>
        <p:nvSpPr>
          <p:cNvPr id="6" name="Footer Placeholder 5">
            <a:extLst>
              <a:ext uri="{FF2B5EF4-FFF2-40B4-BE49-F238E27FC236}">
                <a16:creationId xmlns:a16="http://schemas.microsoft.com/office/drawing/2014/main" id="{F735A877-31DB-4E12-BF3F-3C02E14B9E5B}"/>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7" name="Slide Number Placeholder 6">
            <a:extLst>
              <a:ext uri="{FF2B5EF4-FFF2-40B4-BE49-F238E27FC236}">
                <a16:creationId xmlns:a16="http://schemas.microsoft.com/office/drawing/2014/main" id="{D1ADE29D-5772-4472-A4F9-0CA37108658A}"/>
              </a:ext>
            </a:extLst>
          </p:cNvPr>
          <p:cNvSpPr>
            <a:spLocks noGrp="1"/>
          </p:cNvSpPr>
          <p:nvPr>
            <p:ph type="sldNum" sz="quarter" idx="11"/>
          </p:nvPr>
        </p:nvSpPr>
        <p:spPr/>
        <p:txBody>
          <a:bodyPr/>
          <a:lstStyle/>
          <a:p>
            <a:fld id="{6CACE926-AEF5-4BFE-8BD7-24414108CB7B}" type="slidenum">
              <a:rPr lang="en-US" altLang="en-US" smtClean="0"/>
              <a:pPr/>
              <a:t>43</a:t>
            </a:fld>
            <a:endParaRPr lang="en-US" altLang="en-US" dirty="0"/>
          </a:p>
        </p:txBody>
      </p:sp>
    </p:spTree>
    <p:extLst>
      <p:ext uri="{BB962C8B-B14F-4D97-AF65-F5344CB8AC3E}">
        <p14:creationId xmlns:p14="http://schemas.microsoft.com/office/powerpoint/2010/main" val="30140116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3AE08-905B-471B-9783-8999D24DC10D}"/>
              </a:ext>
            </a:extLst>
          </p:cNvPr>
          <p:cNvSpPr>
            <a:spLocks noGrp="1"/>
          </p:cNvSpPr>
          <p:nvPr>
            <p:ph type="title"/>
          </p:nvPr>
        </p:nvSpPr>
        <p:spPr/>
        <p:txBody>
          <a:bodyPr/>
          <a:lstStyle/>
          <a:p>
            <a:r>
              <a:rPr lang="en-CA" dirty="0"/>
              <a:t>Narrative</a:t>
            </a:r>
          </a:p>
        </p:txBody>
      </p:sp>
      <p:sp>
        <p:nvSpPr>
          <p:cNvPr id="3" name="Footer Placeholder 2">
            <a:extLst>
              <a:ext uri="{FF2B5EF4-FFF2-40B4-BE49-F238E27FC236}">
                <a16:creationId xmlns:a16="http://schemas.microsoft.com/office/drawing/2014/main" id="{7666927F-B5A0-4C23-8435-696EEBB0DE95}"/>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1ACC790A-410C-4877-8FFC-B714A29A1A36}"/>
              </a:ext>
            </a:extLst>
          </p:cNvPr>
          <p:cNvSpPr>
            <a:spLocks noGrp="1"/>
          </p:cNvSpPr>
          <p:nvPr>
            <p:ph type="sldNum" sz="quarter" idx="11"/>
          </p:nvPr>
        </p:nvSpPr>
        <p:spPr/>
        <p:txBody>
          <a:bodyPr/>
          <a:lstStyle/>
          <a:p>
            <a:fld id="{6CACE926-AEF5-4BFE-8BD7-24414108CB7B}" type="slidenum">
              <a:rPr lang="en-US" altLang="en-US" smtClean="0"/>
              <a:pPr/>
              <a:t>44</a:t>
            </a:fld>
            <a:endParaRPr lang="en-US" altLang="en-US" dirty="0"/>
          </a:p>
        </p:txBody>
      </p:sp>
      <p:pic>
        <p:nvPicPr>
          <p:cNvPr id="5" name="Picture 4">
            <a:extLst>
              <a:ext uri="{FF2B5EF4-FFF2-40B4-BE49-F238E27FC236}">
                <a16:creationId xmlns:a16="http://schemas.microsoft.com/office/drawing/2014/main" id="{8BCB9315-B500-4098-B605-CC6ECAEC6E73}"/>
              </a:ext>
            </a:extLst>
          </p:cNvPr>
          <p:cNvPicPr>
            <a:picLocks noChangeAspect="1" noChangeArrowheads="1"/>
          </p:cNvPicPr>
          <p:nvPr/>
        </p:nvPicPr>
        <p:blipFill>
          <a:blip r:embed="rId2" cstate="print"/>
          <a:srcRect/>
          <a:stretch>
            <a:fillRect/>
          </a:stretch>
        </p:blipFill>
        <p:spPr bwMode="auto">
          <a:xfrm>
            <a:off x="1334692" y="1110026"/>
            <a:ext cx="6473428" cy="3414713"/>
          </a:xfrm>
          <a:prstGeom prst="rect">
            <a:avLst/>
          </a:prstGeom>
          <a:noFill/>
          <a:ln w="9525">
            <a:noFill/>
            <a:miter lim="800000"/>
            <a:headEnd/>
            <a:tailEnd/>
          </a:ln>
        </p:spPr>
      </p:pic>
    </p:spTree>
    <p:extLst>
      <p:ext uri="{BB962C8B-B14F-4D97-AF65-F5344CB8AC3E}">
        <p14:creationId xmlns:p14="http://schemas.microsoft.com/office/powerpoint/2010/main" val="3975790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971EC-3CBE-4FAC-958F-2C021034EF35}"/>
              </a:ext>
            </a:extLst>
          </p:cNvPr>
          <p:cNvSpPr>
            <a:spLocks noGrp="1"/>
          </p:cNvSpPr>
          <p:nvPr>
            <p:ph type="title"/>
          </p:nvPr>
        </p:nvSpPr>
        <p:spPr/>
        <p:txBody>
          <a:bodyPr/>
          <a:lstStyle/>
          <a:p>
            <a:r>
              <a:rPr lang="en-CA" dirty="0"/>
              <a:t>Narrative</a:t>
            </a:r>
          </a:p>
        </p:txBody>
      </p:sp>
      <p:sp>
        <p:nvSpPr>
          <p:cNvPr id="3" name="Text Placeholder 2">
            <a:extLst>
              <a:ext uri="{FF2B5EF4-FFF2-40B4-BE49-F238E27FC236}">
                <a16:creationId xmlns:a16="http://schemas.microsoft.com/office/drawing/2014/main" id="{2C8E9BF1-7EDA-495B-8C55-2C7EF1D42884}"/>
              </a:ext>
            </a:extLst>
          </p:cNvPr>
          <p:cNvSpPr>
            <a:spLocks noGrp="1"/>
          </p:cNvSpPr>
          <p:nvPr>
            <p:ph type="body" sz="quarter" idx="13"/>
          </p:nvPr>
        </p:nvSpPr>
        <p:spPr/>
        <p:txBody>
          <a:bodyPr/>
          <a:lstStyle/>
          <a:p>
            <a:pPr lvl="0"/>
            <a:r>
              <a:rPr lang="en-US" dirty="0"/>
              <a:t>All resources are expected to have narrative except in narrow circumstances</a:t>
            </a:r>
          </a:p>
          <a:p>
            <a:pPr lvl="1"/>
            <a:r>
              <a:rPr lang="en-US" dirty="0"/>
              <a:t>May be generated or manually edited</a:t>
            </a:r>
          </a:p>
          <a:p>
            <a:r>
              <a:rPr lang="en-US" dirty="0"/>
              <a:t>Decisions</a:t>
            </a:r>
          </a:p>
          <a:p>
            <a:pPr lvl="1"/>
            <a:r>
              <a:rPr lang="en-US" dirty="0"/>
              <a:t>Should narrative be generated or human-entered?</a:t>
            </a:r>
          </a:p>
          <a:p>
            <a:pPr lvl="2"/>
            <a:r>
              <a:rPr lang="en-US" dirty="0"/>
              <a:t>Generated simplifies processing for receivers</a:t>
            </a:r>
          </a:p>
          <a:p>
            <a:pPr lvl="2"/>
            <a:r>
              <a:rPr lang="en-US" dirty="0"/>
              <a:t>Some text will need to human entered</a:t>
            </a:r>
          </a:p>
          <a:p>
            <a:pPr lvl="2"/>
            <a:r>
              <a:rPr lang="en-US" dirty="0"/>
              <a:t>In some cases, there may be minimal discrete data</a:t>
            </a:r>
          </a:p>
        </p:txBody>
      </p:sp>
      <p:sp>
        <p:nvSpPr>
          <p:cNvPr id="4" name="Footer Placeholder 3">
            <a:extLst>
              <a:ext uri="{FF2B5EF4-FFF2-40B4-BE49-F238E27FC236}">
                <a16:creationId xmlns:a16="http://schemas.microsoft.com/office/drawing/2014/main" id="{76A698AD-0A0B-47F6-81BB-C38CB5DCE13C}"/>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CE1566DB-01A0-4605-8473-87AD79673047}"/>
              </a:ext>
            </a:extLst>
          </p:cNvPr>
          <p:cNvSpPr>
            <a:spLocks noGrp="1"/>
          </p:cNvSpPr>
          <p:nvPr>
            <p:ph type="sldNum" sz="quarter" idx="11"/>
          </p:nvPr>
        </p:nvSpPr>
        <p:spPr/>
        <p:txBody>
          <a:bodyPr/>
          <a:lstStyle/>
          <a:p>
            <a:fld id="{6CACE926-AEF5-4BFE-8BD7-24414108CB7B}" type="slidenum">
              <a:rPr lang="en-US" altLang="en-US" smtClean="0"/>
              <a:pPr/>
              <a:t>45</a:t>
            </a:fld>
            <a:endParaRPr lang="en-US" altLang="en-US" dirty="0"/>
          </a:p>
        </p:txBody>
      </p:sp>
    </p:spTree>
    <p:extLst>
      <p:ext uri="{BB962C8B-B14F-4D97-AF65-F5344CB8AC3E}">
        <p14:creationId xmlns:p14="http://schemas.microsoft.com/office/powerpoint/2010/main" val="2198709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A-5ADC-4650-9A2D-488306A97B90}"/>
              </a:ext>
            </a:extLst>
          </p:cNvPr>
          <p:cNvSpPr>
            <a:spLocks noGrp="1"/>
          </p:cNvSpPr>
          <p:nvPr>
            <p:ph type="title"/>
          </p:nvPr>
        </p:nvSpPr>
        <p:spPr/>
        <p:txBody>
          <a:bodyPr/>
          <a:lstStyle/>
          <a:p>
            <a:r>
              <a:rPr lang="en-CA" dirty="0"/>
              <a:t>Narrative decisions (cont’d)</a:t>
            </a:r>
          </a:p>
        </p:txBody>
      </p:sp>
      <p:sp>
        <p:nvSpPr>
          <p:cNvPr id="3" name="Text Placeholder 2">
            <a:extLst>
              <a:ext uri="{FF2B5EF4-FFF2-40B4-BE49-F238E27FC236}">
                <a16:creationId xmlns:a16="http://schemas.microsoft.com/office/drawing/2014/main" id="{4C81B6C4-B239-4C1F-B110-9D1E29F5814A}"/>
              </a:ext>
            </a:extLst>
          </p:cNvPr>
          <p:cNvSpPr>
            <a:spLocks noGrp="1"/>
          </p:cNvSpPr>
          <p:nvPr>
            <p:ph type="body" sz="quarter" idx="13"/>
          </p:nvPr>
        </p:nvSpPr>
        <p:spPr/>
        <p:txBody>
          <a:bodyPr/>
          <a:lstStyle/>
          <a:p>
            <a:pPr lvl="0"/>
            <a:r>
              <a:rPr lang="en-US" dirty="0"/>
              <a:t>If generated, which elements should be included?  How should they be rendered?</a:t>
            </a:r>
          </a:p>
          <a:p>
            <a:pPr lvl="1"/>
            <a:r>
              <a:rPr lang="en-US" i="1" dirty="0"/>
              <a:t>all content needed for a human to understand the essential clinical and business information otherwise encoded within the resource</a:t>
            </a:r>
          </a:p>
          <a:p>
            <a:pPr lvl="1"/>
            <a:r>
              <a:rPr lang="en-US" dirty="0"/>
              <a:t>Will generally include </a:t>
            </a:r>
            <a:r>
              <a:rPr lang="en-US" dirty="0" err="1"/>
              <a:t>modifierExtensions</a:t>
            </a:r>
            <a:endParaRPr lang="en-US" dirty="0"/>
          </a:p>
          <a:p>
            <a:pPr lvl="1"/>
            <a:r>
              <a:rPr lang="en-US" dirty="0"/>
              <a:t>May include other extensions</a:t>
            </a:r>
          </a:p>
          <a:p>
            <a:pPr lvl="1"/>
            <a:r>
              <a:rPr lang="en-US" dirty="0"/>
              <a:t>Best to seek clinician and other review of content, order of presentation &amp; rendering</a:t>
            </a:r>
          </a:p>
          <a:p>
            <a:pPr lvl="1"/>
            <a:r>
              <a:rPr lang="en-US" dirty="0"/>
              <a:t>Consider that content may be rendered on mobile devices, so don’t get too fancy with markup</a:t>
            </a:r>
          </a:p>
        </p:txBody>
      </p:sp>
      <p:sp>
        <p:nvSpPr>
          <p:cNvPr id="4" name="Footer Placeholder 3">
            <a:extLst>
              <a:ext uri="{FF2B5EF4-FFF2-40B4-BE49-F238E27FC236}">
                <a16:creationId xmlns:a16="http://schemas.microsoft.com/office/drawing/2014/main" id="{CE552CB9-ADF3-4CB7-90D0-E20C1A075DCB}"/>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EAB67160-D10E-4619-8E70-2B876D516283}"/>
              </a:ext>
            </a:extLst>
          </p:cNvPr>
          <p:cNvSpPr>
            <a:spLocks noGrp="1"/>
          </p:cNvSpPr>
          <p:nvPr>
            <p:ph type="sldNum" sz="quarter" idx="11"/>
          </p:nvPr>
        </p:nvSpPr>
        <p:spPr/>
        <p:txBody>
          <a:bodyPr/>
          <a:lstStyle/>
          <a:p>
            <a:fld id="{6CACE926-AEF5-4BFE-8BD7-24414108CB7B}" type="slidenum">
              <a:rPr lang="en-US" altLang="en-US" smtClean="0"/>
              <a:pPr/>
              <a:t>46</a:t>
            </a:fld>
            <a:endParaRPr lang="en-US" altLang="en-US" dirty="0"/>
          </a:p>
        </p:txBody>
      </p:sp>
    </p:spTree>
    <p:extLst>
      <p:ext uri="{BB962C8B-B14F-4D97-AF65-F5344CB8AC3E}">
        <p14:creationId xmlns:p14="http://schemas.microsoft.com/office/powerpoint/2010/main" val="3157602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AACFB-FC0B-40AB-BFDD-4A12C04F1625}"/>
              </a:ext>
            </a:extLst>
          </p:cNvPr>
          <p:cNvSpPr>
            <a:spLocks noGrp="1"/>
          </p:cNvSpPr>
          <p:nvPr>
            <p:ph type="title"/>
          </p:nvPr>
        </p:nvSpPr>
        <p:spPr/>
        <p:txBody>
          <a:bodyPr/>
          <a:lstStyle/>
          <a:p>
            <a:r>
              <a:rPr lang="en-US" dirty="0"/>
              <a:t>Narrative decisions (cont’d)</a:t>
            </a:r>
            <a:endParaRPr lang="en-CA" dirty="0"/>
          </a:p>
        </p:txBody>
      </p:sp>
      <p:sp>
        <p:nvSpPr>
          <p:cNvPr id="3" name="Text Placeholder 2">
            <a:extLst>
              <a:ext uri="{FF2B5EF4-FFF2-40B4-BE49-F238E27FC236}">
                <a16:creationId xmlns:a16="http://schemas.microsoft.com/office/drawing/2014/main" id="{4E6479AC-3CED-4B1A-A447-2128E5910907}"/>
              </a:ext>
            </a:extLst>
          </p:cNvPr>
          <p:cNvSpPr>
            <a:spLocks noGrp="1"/>
          </p:cNvSpPr>
          <p:nvPr>
            <p:ph type="body" sz="quarter" idx="13"/>
          </p:nvPr>
        </p:nvSpPr>
        <p:spPr/>
        <p:txBody>
          <a:bodyPr/>
          <a:lstStyle/>
          <a:p>
            <a:pPr lvl="0"/>
            <a:r>
              <a:rPr lang="en-US" dirty="0"/>
              <a:t>Should narrative be displayed to users?</a:t>
            </a:r>
          </a:p>
          <a:p>
            <a:pPr lvl="1"/>
            <a:r>
              <a:rPr lang="en-US" dirty="0"/>
              <a:t>Driven by </a:t>
            </a:r>
            <a:r>
              <a:rPr lang="en-US" dirty="0" err="1"/>
              <a:t>Narrative.status</a:t>
            </a:r>
            <a:endParaRPr lang="en-US" dirty="0"/>
          </a:p>
          <a:p>
            <a:pPr lvl="1"/>
            <a:r>
              <a:rPr lang="en-US" dirty="0"/>
              <a:t>Business requirements (e.g. Document attestation) may drive need to render regardless</a:t>
            </a:r>
          </a:p>
        </p:txBody>
      </p:sp>
      <p:sp>
        <p:nvSpPr>
          <p:cNvPr id="4" name="Footer Placeholder 3">
            <a:extLst>
              <a:ext uri="{FF2B5EF4-FFF2-40B4-BE49-F238E27FC236}">
                <a16:creationId xmlns:a16="http://schemas.microsoft.com/office/drawing/2014/main" id="{F812FC01-11BE-481E-8234-63DBE9C742FD}"/>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05B0FBAC-09D6-4FE4-AF1E-4C519854FB52}"/>
              </a:ext>
            </a:extLst>
          </p:cNvPr>
          <p:cNvSpPr>
            <a:spLocks noGrp="1"/>
          </p:cNvSpPr>
          <p:nvPr>
            <p:ph type="sldNum" sz="quarter" idx="11"/>
          </p:nvPr>
        </p:nvSpPr>
        <p:spPr/>
        <p:txBody>
          <a:bodyPr/>
          <a:lstStyle/>
          <a:p>
            <a:fld id="{6CACE926-AEF5-4BFE-8BD7-24414108CB7B}" type="slidenum">
              <a:rPr lang="en-US" altLang="en-US" smtClean="0"/>
              <a:pPr/>
              <a:t>47</a:t>
            </a:fld>
            <a:endParaRPr lang="en-US" altLang="en-US" dirty="0"/>
          </a:p>
        </p:txBody>
      </p:sp>
    </p:spTree>
    <p:extLst>
      <p:ext uri="{BB962C8B-B14F-4D97-AF65-F5344CB8AC3E}">
        <p14:creationId xmlns:p14="http://schemas.microsoft.com/office/powerpoint/2010/main" val="176049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F5524-2421-44A8-AEE0-425B994F713F}"/>
              </a:ext>
            </a:extLst>
          </p:cNvPr>
          <p:cNvSpPr>
            <a:spLocks noGrp="1"/>
          </p:cNvSpPr>
          <p:nvPr>
            <p:ph type="title"/>
          </p:nvPr>
        </p:nvSpPr>
        <p:spPr/>
        <p:txBody>
          <a:bodyPr/>
          <a:lstStyle/>
          <a:p>
            <a:r>
              <a:rPr lang="en-CA" dirty="0"/>
              <a:t>Extensions</a:t>
            </a:r>
          </a:p>
        </p:txBody>
      </p:sp>
      <p:sp>
        <p:nvSpPr>
          <p:cNvPr id="3" name="Footer Placeholder 2">
            <a:extLst>
              <a:ext uri="{FF2B5EF4-FFF2-40B4-BE49-F238E27FC236}">
                <a16:creationId xmlns:a16="http://schemas.microsoft.com/office/drawing/2014/main" id="{89E296F7-4AEF-4C7D-8DBA-DC9C4A618B80}"/>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F795FB1F-5DCF-4AB1-867C-004FC821A12F}"/>
              </a:ext>
            </a:extLst>
          </p:cNvPr>
          <p:cNvSpPr>
            <a:spLocks noGrp="1"/>
          </p:cNvSpPr>
          <p:nvPr>
            <p:ph type="sldNum" sz="quarter" idx="11"/>
          </p:nvPr>
        </p:nvSpPr>
        <p:spPr/>
        <p:txBody>
          <a:bodyPr/>
          <a:lstStyle/>
          <a:p>
            <a:fld id="{6CACE926-AEF5-4BFE-8BD7-24414108CB7B}" type="slidenum">
              <a:rPr lang="en-US" altLang="en-US" smtClean="0"/>
              <a:pPr/>
              <a:t>48</a:t>
            </a:fld>
            <a:endParaRPr lang="en-US" altLang="en-US" dirty="0"/>
          </a:p>
        </p:txBody>
      </p:sp>
      <p:pic>
        <p:nvPicPr>
          <p:cNvPr id="5" name="Picture 2">
            <a:extLst>
              <a:ext uri="{FF2B5EF4-FFF2-40B4-BE49-F238E27FC236}">
                <a16:creationId xmlns:a16="http://schemas.microsoft.com/office/drawing/2014/main" id="{40E1B044-A8A0-41B3-9349-B44BEBA63B44}"/>
              </a:ext>
            </a:extLst>
          </p:cNvPr>
          <p:cNvPicPr>
            <a:picLocks noChangeAspect="1" noChangeArrowheads="1"/>
          </p:cNvPicPr>
          <p:nvPr/>
        </p:nvPicPr>
        <p:blipFill>
          <a:blip r:embed="rId2" cstate="print"/>
          <a:srcRect/>
          <a:stretch>
            <a:fillRect/>
          </a:stretch>
        </p:blipFill>
        <p:spPr bwMode="auto">
          <a:xfrm>
            <a:off x="1439653" y="1380338"/>
            <a:ext cx="6284605" cy="2379545"/>
          </a:xfrm>
          <a:prstGeom prst="rect">
            <a:avLst/>
          </a:prstGeom>
          <a:noFill/>
          <a:ln w="9525">
            <a:noFill/>
            <a:miter lim="800000"/>
            <a:headEnd/>
            <a:tailEnd/>
          </a:ln>
        </p:spPr>
      </p:pic>
    </p:spTree>
    <p:extLst>
      <p:ext uri="{BB962C8B-B14F-4D97-AF65-F5344CB8AC3E}">
        <p14:creationId xmlns:p14="http://schemas.microsoft.com/office/powerpoint/2010/main" val="2860392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38C52-F195-4C84-B72A-CF93DC6FE31B}"/>
              </a:ext>
            </a:extLst>
          </p:cNvPr>
          <p:cNvSpPr>
            <a:spLocks noGrp="1"/>
          </p:cNvSpPr>
          <p:nvPr>
            <p:ph type="title"/>
          </p:nvPr>
        </p:nvSpPr>
        <p:spPr/>
        <p:txBody>
          <a:bodyPr/>
          <a:lstStyle/>
          <a:p>
            <a:r>
              <a:rPr lang="en-CA" dirty="0"/>
              <a:t>Extensions (cont’d)</a:t>
            </a:r>
          </a:p>
        </p:txBody>
      </p:sp>
      <p:sp>
        <p:nvSpPr>
          <p:cNvPr id="3" name="Text Placeholder 2">
            <a:extLst>
              <a:ext uri="{FF2B5EF4-FFF2-40B4-BE49-F238E27FC236}">
                <a16:creationId xmlns:a16="http://schemas.microsoft.com/office/drawing/2014/main" id="{C9239ED7-9E0C-47B2-8C57-C4B2383A6349}"/>
              </a:ext>
            </a:extLst>
          </p:cNvPr>
          <p:cNvSpPr>
            <a:spLocks noGrp="1"/>
          </p:cNvSpPr>
          <p:nvPr>
            <p:ph type="body" sz="quarter" idx="13"/>
          </p:nvPr>
        </p:nvSpPr>
        <p:spPr/>
        <p:txBody>
          <a:bodyPr/>
          <a:lstStyle/>
          <a:p>
            <a:pPr lvl="0"/>
            <a:r>
              <a:rPr lang="en-US" dirty="0"/>
              <a:t>In FHIR, extensions are “normal”</a:t>
            </a:r>
          </a:p>
          <a:p>
            <a:pPr lvl="1"/>
            <a:r>
              <a:rPr lang="en-US" dirty="0"/>
              <a:t>Consequence of the 80% rule – keep the simple stuff simple</a:t>
            </a:r>
          </a:p>
          <a:p>
            <a:pPr lvl="1"/>
            <a:r>
              <a:rPr lang="en-US" dirty="0"/>
              <a:t>Extensions can exist anywhere</a:t>
            </a:r>
          </a:p>
          <a:p>
            <a:pPr lvl="2"/>
            <a:r>
              <a:rPr lang="en-US" dirty="0"/>
              <a:t>Yes, even inside </a:t>
            </a:r>
            <a:r>
              <a:rPr lang="en-US" dirty="0" err="1"/>
              <a:t>boolean</a:t>
            </a:r>
            <a:r>
              <a:rPr lang="en-US" dirty="0"/>
              <a:t> or date</a:t>
            </a:r>
          </a:p>
          <a:p>
            <a:pPr lvl="1"/>
            <a:r>
              <a:rPr lang="en-US" dirty="0"/>
              <a:t>Systems shouldn’t reject instances just because they contain unrecognized extensions</a:t>
            </a:r>
          </a:p>
        </p:txBody>
      </p:sp>
      <p:sp>
        <p:nvSpPr>
          <p:cNvPr id="4" name="Footer Placeholder 3">
            <a:extLst>
              <a:ext uri="{FF2B5EF4-FFF2-40B4-BE49-F238E27FC236}">
                <a16:creationId xmlns:a16="http://schemas.microsoft.com/office/drawing/2014/main" id="{A266C689-20EF-4B00-B476-45FED1BC9439}"/>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CF3B9FBB-4EEB-408B-8C07-DB24E16D949D}"/>
              </a:ext>
            </a:extLst>
          </p:cNvPr>
          <p:cNvSpPr>
            <a:spLocks noGrp="1"/>
          </p:cNvSpPr>
          <p:nvPr>
            <p:ph type="sldNum" sz="quarter" idx="11"/>
          </p:nvPr>
        </p:nvSpPr>
        <p:spPr/>
        <p:txBody>
          <a:bodyPr/>
          <a:lstStyle/>
          <a:p>
            <a:fld id="{6CACE926-AEF5-4BFE-8BD7-24414108CB7B}" type="slidenum">
              <a:rPr lang="en-US" altLang="en-US" smtClean="0"/>
              <a:pPr/>
              <a:t>49</a:t>
            </a:fld>
            <a:endParaRPr lang="en-US" altLang="en-US" dirty="0"/>
          </a:p>
        </p:txBody>
      </p:sp>
    </p:spTree>
    <p:extLst>
      <p:ext uri="{BB962C8B-B14F-4D97-AF65-F5344CB8AC3E}">
        <p14:creationId xmlns:p14="http://schemas.microsoft.com/office/powerpoint/2010/main" val="3793337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31C8E-D4B7-42F0-84D9-3F7E8F072A2F}"/>
              </a:ext>
            </a:extLst>
          </p:cNvPr>
          <p:cNvSpPr>
            <a:spLocks noGrp="1"/>
          </p:cNvSpPr>
          <p:nvPr>
            <p:ph type="title"/>
          </p:nvPr>
        </p:nvSpPr>
        <p:spPr/>
        <p:txBody>
          <a:bodyPr/>
          <a:lstStyle/>
          <a:p>
            <a:r>
              <a:rPr lang="en-CA" dirty="0"/>
              <a:t>Level Setting</a:t>
            </a:r>
          </a:p>
        </p:txBody>
      </p:sp>
      <p:sp>
        <p:nvSpPr>
          <p:cNvPr id="3" name="Text Placeholder 2">
            <a:extLst>
              <a:ext uri="{FF2B5EF4-FFF2-40B4-BE49-F238E27FC236}">
                <a16:creationId xmlns:a16="http://schemas.microsoft.com/office/drawing/2014/main" id="{67715015-0270-432D-9FA9-CC743C9C336B}"/>
              </a:ext>
            </a:extLst>
          </p:cNvPr>
          <p:cNvSpPr>
            <a:spLocks noGrp="1"/>
          </p:cNvSpPr>
          <p:nvPr>
            <p:ph type="body" sz="quarter" idx="13"/>
          </p:nvPr>
        </p:nvSpPr>
        <p:spPr/>
        <p:txBody>
          <a:bodyPr/>
          <a:lstStyle/>
          <a:p>
            <a:r>
              <a:rPr lang="en-CA" dirty="0"/>
              <a:t>Should be familiar with basics of FHIR – from Introduction to FHIR or equivalent presentation or experience</a:t>
            </a:r>
          </a:p>
          <a:p>
            <a:r>
              <a:rPr lang="en-CA" dirty="0"/>
              <a:t>This presentation won’t drill into the hands on details of messaging, documents, XML or JSON syntax, etc.</a:t>
            </a:r>
          </a:p>
          <a:p>
            <a:r>
              <a:rPr lang="en-CA" dirty="0"/>
              <a:t>Focus will be high level architecture considerations</a:t>
            </a:r>
          </a:p>
          <a:p>
            <a:r>
              <a:rPr lang="en-CA" dirty="0"/>
              <a:t>Questions welcome (and encouraged) at any time</a:t>
            </a:r>
          </a:p>
        </p:txBody>
      </p:sp>
      <p:sp>
        <p:nvSpPr>
          <p:cNvPr id="4" name="Footer Placeholder 3">
            <a:extLst>
              <a:ext uri="{FF2B5EF4-FFF2-40B4-BE49-F238E27FC236}">
                <a16:creationId xmlns:a16="http://schemas.microsoft.com/office/drawing/2014/main" id="{2BA08DAF-EA6F-419F-A0F1-71AC2A815419}"/>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92099A3A-DF1C-4E78-B1AD-D5DBA23375D4}"/>
              </a:ext>
            </a:extLst>
          </p:cNvPr>
          <p:cNvSpPr>
            <a:spLocks noGrp="1"/>
          </p:cNvSpPr>
          <p:nvPr>
            <p:ph type="sldNum" sz="quarter" idx="11"/>
          </p:nvPr>
        </p:nvSpPr>
        <p:spPr/>
        <p:txBody>
          <a:bodyPr/>
          <a:lstStyle/>
          <a:p>
            <a:fld id="{6CACE926-AEF5-4BFE-8BD7-24414108CB7B}" type="slidenum">
              <a:rPr lang="en-US" altLang="en-US" smtClean="0"/>
              <a:pPr/>
              <a:t>5</a:t>
            </a:fld>
            <a:endParaRPr lang="en-US" altLang="en-US" dirty="0"/>
          </a:p>
        </p:txBody>
      </p:sp>
    </p:spTree>
    <p:extLst>
      <p:ext uri="{BB962C8B-B14F-4D97-AF65-F5344CB8AC3E}">
        <p14:creationId xmlns:p14="http://schemas.microsoft.com/office/powerpoint/2010/main" val="26030197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36CC3-0950-4AE0-8C57-492AEBC5C283}"/>
              </a:ext>
            </a:extLst>
          </p:cNvPr>
          <p:cNvSpPr>
            <a:spLocks noGrp="1"/>
          </p:cNvSpPr>
          <p:nvPr>
            <p:ph type="title"/>
          </p:nvPr>
        </p:nvSpPr>
        <p:spPr/>
        <p:txBody>
          <a:bodyPr/>
          <a:lstStyle/>
          <a:p>
            <a:r>
              <a:rPr lang="en-CA" dirty="0"/>
              <a:t>Extension decisions</a:t>
            </a:r>
          </a:p>
        </p:txBody>
      </p:sp>
      <p:sp>
        <p:nvSpPr>
          <p:cNvPr id="3" name="Text Placeholder 2">
            <a:extLst>
              <a:ext uri="{FF2B5EF4-FFF2-40B4-BE49-F238E27FC236}">
                <a16:creationId xmlns:a16="http://schemas.microsoft.com/office/drawing/2014/main" id="{5AAE32CD-0359-432E-B8B2-7FBC14D88782}"/>
              </a:ext>
            </a:extLst>
          </p:cNvPr>
          <p:cNvSpPr>
            <a:spLocks noGrp="1"/>
          </p:cNvSpPr>
          <p:nvPr>
            <p:ph type="body" sz="quarter" idx="13"/>
          </p:nvPr>
        </p:nvSpPr>
        <p:spPr/>
        <p:txBody>
          <a:bodyPr/>
          <a:lstStyle/>
          <a:p>
            <a:pPr lvl="0"/>
            <a:r>
              <a:rPr lang="en-US" dirty="0"/>
              <a:t>Should unrecognized extensions be persisted? How?</a:t>
            </a:r>
          </a:p>
          <a:p>
            <a:pPr lvl="1"/>
            <a:r>
              <a:rPr lang="en-US" dirty="0"/>
              <a:t>Throwing away extensions = loss of potentially useful information to downstream systems</a:t>
            </a:r>
          </a:p>
          <a:p>
            <a:pPr lvl="2"/>
            <a:r>
              <a:rPr lang="en-US" dirty="0"/>
              <a:t>Therefore: Keep extensions if you can</a:t>
            </a:r>
          </a:p>
          <a:p>
            <a:pPr lvl="1"/>
            <a:r>
              <a:rPr lang="en-US" dirty="0"/>
              <a:t>Can capture them in a blob or a generic “slot” structure</a:t>
            </a:r>
          </a:p>
          <a:p>
            <a:pPr lvl="1"/>
            <a:r>
              <a:rPr lang="en-US" dirty="0"/>
              <a:t>Could, with location tagging, capture all “unknown” extensions for a resource in a single blob</a:t>
            </a:r>
          </a:p>
          <a:p>
            <a:pPr lvl="1"/>
            <a:r>
              <a:rPr lang="en-US" dirty="0"/>
              <a:t>Some legacy systems won’t be able to</a:t>
            </a:r>
          </a:p>
          <a:p>
            <a:pPr lvl="1"/>
            <a:r>
              <a:rPr lang="en-US" dirty="0"/>
              <a:t>When data is updated, some extensions must be dropped</a:t>
            </a:r>
            <a:endParaRPr lang="en-CA" dirty="0"/>
          </a:p>
        </p:txBody>
      </p:sp>
      <p:sp>
        <p:nvSpPr>
          <p:cNvPr id="4" name="Footer Placeholder 3">
            <a:extLst>
              <a:ext uri="{FF2B5EF4-FFF2-40B4-BE49-F238E27FC236}">
                <a16:creationId xmlns:a16="http://schemas.microsoft.com/office/drawing/2014/main" id="{C143D4E4-D239-4C84-8404-5E1CEEA4E028}"/>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2F2F39F0-1858-4E83-AE1C-7E6790E5DCA4}"/>
              </a:ext>
            </a:extLst>
          </p:cNvPr>
          <p:cNvSpPr>
            <a:spLocks noGrp="1"/>
          </p:cNvSpPr>
          <p:nvPr>
            <p:ph type="sldNum" sz="quarter" idx="11"/>
          </p:nvPr>
        </p:nvSpPr>
        <p:spPr/>
        <p:txBody>
          <a:bodyPr/>
          <a:lstStyle/>
          <a:p>
            <a:fld id="{6CACE926-AEF5-4BFE-8BD7-24414108CB7B}" type="slidenum">
              <a:rPr lang="en-US" altLang="en-US" smtClean="0"/>
              <a:pPr/>
              <a:t>50</a:t>
            </a:fld>
            <a:endParaRPr lang="en-US" altLang="en-US" dirty="0"/>
          </a:p>
        </p:txBody>
      </p:sp>
    </p:spTree>
    <p:extLst>
      <p:ext uri="{BB962C8B-B14F-4D97-AF65-F5344CB8AC3E}">
        <p14:creationId xmlns:p14="http://schemas.microsoft.com/office/powerpoint/2010/main" val="760873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6CF61-6491-4B9D-BE49-D01EEA6DAB84}"/>
              </a:ext>
            </a:extLst>
          </p:cNvPr>
          <p:cNvSpPr>
            <a:spLocks noGrp="1"/>
          </p:cNvSpPr>
          <p:nvPr>
            <p:ph type="title"/>
          </p:nvPr>
        </p:nvSpPr>
        <p:spPr/>
        <p:txBody>
          <a:bodyPr/>
          <a:lstStyle/>
          <a:p>
            <a:r>
              <a:rPr lang="en-CA" dirty="0"/>
              <a:t>Extension decisions (cont’d)</a:t>
            </a:r>
          </a:p>
        </p:txBody>
      </p:sp>
      <p:sp>
        <p:nvSpPr>
          <p:cNvPr id="3" name="Text Placeholder 2">
            <a:extLst>
              <a:ext uri="{FF2B5EF4-FFF2-40B4-BE49-F238E27FC236}">
                <a16:creationId xmlns:a16="http://schemas.microsoft.com/office/drawing/2014/main" id="{5F83FBD9-1A70-482A-AD8B-729072DF6CF6}"/>
              </a:ext>
            </a:extLst>
          </p:cNvPr>
          <p:cNvSpPr>
            <a:spLocks noGrp="1"/>
          </p:cNvSpPr>
          <p:nvPr>
            <p:ph type="body" sz="quarter" idx="13"/>
          </p:nvPr>
        </p:nvSpPr>
        <p:spPr/>
        <p:txBody>
          <a:bodyPr/>
          <a:lstStyle/>
          <a:p>
            <a:pPr lvl="0"/>
            <a:r>
              <a:rPr lang="en-US" dirty="0"/>
              <a:t>Should you display unrecognized extensions?</a:t>
            </a:r>
          </a:p>
          <a:p>
            <a:pPr lvl="1"/>
            <a:r>
              <a:rPr lang="en-US" dirty="0"/>
              <a:t>Extensions are identified by URL and have a known data type.  Can resolve the URL, look up the name and display</a:t>
            </a:r>
          </a:p>
          <a:p>
            <a:pPr lvl="1"/>
            <a:r>
              <a:rPr lang="en-US" dirty="0"/>
              <a:t>Cost/benefit question – some extensions will have little value, others may have a lot</a:t>
            </a:r>
          </a:p>
          <a:p>
            <a:pPr lvl="2"/>
            <a:r>
              <a:rPr lang="en-US" dirty="0"/>
              <a:t>Might want to let users configure what gets displayed</a:t>
            </a:r>
          </a:p>
          <a:p>
            <a:pPr lvl="1"/>
            <a:r>
              <a:rPr lang="en-US" dirty="0"/>
              <a:t>If you do query, look at caching extension definitions to minimize performance issues</a:t>
            </a:r>
          </a:p>
        </p:txBody>
      </p:sp>
      <p:sp>
        <p:nvSpPr>
          <p:cNvPr id="4" name="Footer Placeholder 3">
            <a:extLst>
              <a:ext uri="{FF2B5EF4-FFF2-40B4-BE49-F238E27FC236}">
                <a16:creationId xmlns:a16="http://schemas.microsoft.com/office/drawing/2014/main" id="{E3168712-0FE8-40F9-AC39-72923C00A243}"/>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1311EDEF-568E-43FC-A334-B413316AEDA1}"/>
              </a:ext>
            </a:extLst>
          </p:cNvPr>
          <p:cNvSpPr>
            <a:spLocks noGrp="1"/>
          </p:cNvSpPr>
          <p:nvPr>
            <p:ph type="sldNum" sz="quarter" idx="11"/>
          </p:nvPr>
        </p:nvSpPr>
        <p:spPr/>
        <p:txBody>
          <a:bodyPr/>
          <a:lstStyle/>
          <a:p>
            <a:fld id="{6CACE926-AEF5-4BFE-8BD7-24414108CB7B}" type="slidenum">
              <a:rPr lang="en-US" altLang="en-US" smtClean="0"/>
              <a:pPr/>
              <a:t>51</a:t>
            </a:fld>
            <a:endParaRPr lang="en-US" altLang="en-US" dirty="0"/>
          </a:p>
        </p:txBody>
      </p:sp>
    </p:spTree>
    <p:extLst>
      <p:ext uri="{BB962C8B-B14F-4D97-AF65-F5344CB8AC3E}">
        <p14:creationId xmlns:p14="http://schemas.microsoft.com/office/powerpoint/2010/main" val="14020972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F005A-4107-44EB-B6D2-0E0C468E6DA7}"/>
              </a:ext>
            </a:extLst>
          </p:cNvPr>
          <p:cNvSpPr>
            <a:spLocks noGrp="1"/>
          </p:cNvSpPr>
          <p:nvPr>
            <p:ph type="title"/>
          </p:nvPr>
        </p:nvSpPr>
        <p:spPr/>
        <p:txBody>
          <a:bodyPr/>
          <a:lstStyle/>
          <a:p>
            <a:r>
              <a:rPr lang="en-CA" dirty="0"/>
              <a:t>Extension decisions (cont’d)</a:t>
            </a:r>
          </a:p>
        </p:txBody>
      </p:sp>
      <p:sp>
        <p:nvSpPr>
          <p:cNvPr id="3" name="Text Placeholder 2">
            <a:extLst>
              <a:ext uri="{FF2B5EF4-FFF2-40B4-BE49-F238E27FC236}">
                <a16:creationId xmlns:a16="http://schemas.microsoft.com/office/drawing/2014/main" id="{FB754D04-7619-4EB0-A629-E47B3A11F15E}"/>
              </a:ext>
            </a:extLst>
          </p:cNvPr>
          <p:cNvSpPr>
            <a:spLocks noGrp="1"/>
          </p:cNvSpPr>
          <p:nvPr>
            <p:ph type="body" sz="quarter" idx="13"/>
          </p:nvPr>
        </p:nvSpPr>
        <p:spPr/>
        <p:txBody>
          <a:bodyPr/>
          <a:lstStyle/>
          <a:p>
            <a:pPr lvl="0"/>
            <a:r>
              <a:rPr lang="en-US" dirty="0"/>
              <a:t>What should you expose as an extension?</a:t>
            </a:r>
          </a:p>
          <a:p>
            <a:pPr lvl="1"/>
            <a:r>
              <a:rPr lang="en-US" dirty="0"/>
              <a:t>If data can be exposed using core structures, it should be</a:t>
            </a:r>
          </a:p>
          <a:p>
            <a:pPr lvl="2"/>
            <a:r>
              <a:rPr lang="en-US" dirty="0"/>
              <a:t>Can still send the same data in an extension</a:t>
            </a:r>
          </a:p>
          <a:p>
            <a:pPr lvl="2"/>
            <a:r>
              <a:rPr lang="en-US" dirty="0"/>
              <a:t>e.g. with more/less granularity, alternate coding, different data type</a:t>
            </a:r>
          </a:p>
          <a:p>
            <a:pPr lvl="1"/>
            <a:r>
              <a:rPr lang="en-US" dirty="0"/>
              <a:t>Look for existing extensions before defining your own</a:t>
            </a:r>
          </a:p>
          <a:p>
            <a:pPr lvl="1"/>
            <a:r>
              <a:rPr lang="en-US" dirty="0"/>
              <a:t>Extensions, if used, should be generic to encourage re-use (and thus broad recognition)</a:t>
            </a:r>
          </a:p>
          <a:p>
            <a:pPr lvl="1"/>
            <a:r>
              <a:rPr lang="en-US" dirty="0"/>
              <a:t>Extension should be on the element described by the extension</a:t>
            </a:r>
          </a:p>
        </p:txBody>
      </p:sp>
      <p:sp>
        <p:nvSpPr>
          <p:cNvPr id="4" name="Footer Placeholder 3">
            <a:extLst>
              <a:ext uri="{FF2B5EF4-FFF2-40B4-BE49-F238E27FC236}">
                <a16:creationId xmlns:a16="http://schemas.microsoft.com/office/drawing/2014/main" id="{EBA9AC06-E3B4-484A-B3EA-A41ECDA4E8FF}"/>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FF2E6264-A094-42F7-8703-7BA8E244CE45}"/>
              </a:ext>
            </a:extLst>
          </p:cNvPr>
          <p:cNvSpPr>
            <a:spLocks noGrp="1"/>
          </p:cNvSpPr>
          <p:nvPr>
            <p:ph type="sldNum" sz="quarter" idx="11"/>
          </p:nvPr>
        </p:nvSpPr>
        <p:spPr/>
        <p:txBody>
          <a:bodyPr/>
          <a:lstStyle/>
          <a:p>
            <a:fld id="{6CACE926-AEF5-4BFE-8BD7-24414108CB7B}" type="slidenum">
              <a:rPr lang="en-US" altLang="en-US" smtClean="0"/>
              <a:pPr/>
              <a:t>52</a:t>
            </a:fld>
            <a:endParaRPr lang="en-US" altLang="en-US" dirty="0"/>
          </a:p>
        </p:txBody>
      </p:sp>
    </p:spTree>
    <p:extLst>
      <p:ext uri="{BB962C8B-B14F-4D97-AF65-F5344CB8AC3E}">
        <p14:creationId xmlns:p14="http://schemas.microsoft.com/office/powerpoint/2010/main" val="10963677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DC21E-604A-4617-A185-A294C5A59E0E}"/>
              </a:ext>
            </a:extLst>
          </p:cNvPr>
          <p:cNvSpPr>
            <a:spLocks noGrp="1"/>
          </p:cNvSpPr>
          <p:nvPr>
            <p:ph type="title"/>
          </p:nvPr>
        </p:nvSpPr>
        <p:spPr/>
        <p:txBody>
          <a:bodyPr/>
          <a:lstStyle/>
          <a:p>
            <a:r>
              <a:rPr lang="en-CA" dirty="0"/>
              <a:t>Extension decisions (cont’d)</a:t>
            </a:r>
          </a:p>
        </p:txBody>
      </p:sp>
      <p:sp>
        <p:nvSpPr>
          <p:cNvPr id="3" name="Text Placeholder 2">
            <a:extLst>
              <a:ext uri="{FF2B5EF4-FFF2-40B4-BE49-F238E27FC236}">
                <a16:creationId xmlns:a16="http://schemas.microsoft.com/office/drawing/2014/main" id="{B9C77ED0-7530-4207-83BB-F958555A01AD}"/>
              </a:ext>
            </a:extLst>
          </p:cNvPr>
          <p:cNvSpPr>
            <a:spLocks noGrp="1"/>
          </p:cNvSpPr>
          <p:nvPr>
            <p:ph type="body" sz="quarter" idx="13"/>
          </p:nvPr>
        </p:nvSpPr>
        <p:spPr/>
        <p:txBody>
          <a:bodyPr/>
          <a:lstStyle/>
          <a:p>
            <a:pPr lvl="0"/>
            <a:r>
              <a:rPr lang="en-US" dirty="0"/>
              <a:t>Where to register extensions</a:t>
            </a:r>
          </a:p>
          <a:p>
            <a:pPr lvl="1"/>
            <a:r>
              <a:rPr lang="en-US" dirty="0"/>
              <a:t>Considerations:</a:t>
            </a:r>
          </a:p>
          <a:p>
            <a:pPr lvl="2"/>
            <a:r>
              <a:rPr lang="en-US" dirty="0"/>
              <a:t>What’s the scope? For local extensions, a local registry may make more sense</a:t>
            </a:r>
          </a:p>
          <a:p>
            <a:pPr lvl="2"/>
            <a:r>
              <a:rPr lang="en-US" dirty="0"/>
              <a:t>Is there a need for restricted access?</a:t>
            </a:r>
          </a:p>
          <a:p>
            <a:pPr lvl="2"/>
            <a:r>
              <a:rPr lang="en-US" dirty="0"/>
              <a:t>In general, broad registration = discoverable = broader uptake = broader recognition</a:t>
            </a:r>
          </a:p>
        </p:txBody>
      </p:sp>
      <p:sp>
        <p:nvSpPr>
          <p:cNvPr id="4" name="Footer Placeholder 3">
            <a:extLst>
              <a:ext uri="{FF2B5EF4-FFF2-40B4-BE49-F238E27FC236}">
                <a16:creationId xmlns:a16="http://schemas.microsoft.com/office/drawing/2014/main" id="{C19537E0-4E43-40F8-AFD8-E31A3BA8C7F1}"/>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E8932036-A4B6-4B15-8921-9E8058D158E3}"/>
              </a:ext>
            </a:extLst>
          </p:cNvPr>
          <p:cNvSpPr>
            <a:spLocks noGrp="1"/>
          </p:cNvSpPr>
          <p:nvPr>
            <p:ph type="sldNum" sz="quarter" idx="11"/>
          </p:nvPr>
        </p:nvSpPr>
        <p:spPr/>
        <p:txBody>
          <a:bodyPr/>
          <a:lstStyle/>
          <a:p>
            <a:fld id="{6CACE926-AEF5-4BFE-8BD7-24414108CB7B}" type="slidenum">
              <a:rPr lang="en-US" altLang="en-US" smtClean="0"/>
              <a:pPr/>
              <a:t>53</a:t>
            </a:fld>
            <a:endParaRPr lang="en-US" altLang="en-US" dirty="0"/>
          </a:p>
        </p:txBody>
      </p:sp>
    </p:spTree>
    <p:extLst>
      <p:ext uri="{BB962C8B-B14F-4D97-AF65-F5344CB8AC3E}">
        <p14:creationId xmlns:p14="http://schemas.microsoft.com/office/powerpoint/2010/main" val="20424709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63312-829A-41FC-A484-839B773FFE0A}"/>
              </a:ext>
            </a:extLst>
          </p:cNvPr>
          <p:cNvSpPr>
            <a:spLocks noGrp="1"/>
          </p:cNvSpPr>
          <p:nvPr>
            <p:ph type="title"/>
          </p:nvPr>
        </p:nvSpPr>
        <p:spPr/>
        <p:txBody>
          <a:bodyPr/>
          <a:lstStyle/>
          <a:p>
            <a:r>
              <a:rPr lang="en-CA" dirty="0"/>
              <a:t>Modifier Extensions</a:t>
            </a:r>
          </a:p>
        </p:txBody>
      </p:sp>
      <p:sp>
        <p:nvSpPr>
          <p:cNvPr id="3" name="Text Placeholder 2">
            <a:extLst>
              <a:ext uri="{FF2B5EF4-FFF2-40B4-BE49-F238E27FC236}">
                <a16:creationId xmlns:a16="http://schemas.microsoft.com/office/drawing/2014/main" id="{CF3B96EA-5ED5-4047-A3C1-90B610E68617}"/>
              </a:ext>
            </a:extLst>
          </p:cNvPr>
          <p:cNvSpPr>
            <a:spLocks noGrp="1"/>
          </p:cNvSpPr>
          <p:nvPr>
            <p:ph type="body" sz="quarter" idx="13"/>
          </p:nvPr>
        </p:nvSpPr>
        <p:spPr/>
        <p:txBody>
          <a:bodyPr/>
          <a:lstStyle/>
          <a:p>
            <a:pPr lvl="0"/>
            <a:r>
              <a:rPr lang="en-US" dirty="0"/>
              <a:t>Also a core part of FHIR</a:t>
            </a:r>
          </a:p>
          <a:p>
            <a:pPr lvl="1"/>
            <a:r>
              <a:rPr lang="en-US" dirty="0"/>
              <a:t>Needed because some extensions can’t be safely ignored</a:t>
            </a:r>
          </a:p>
          <a:p>
            <a:pPr lvl="1"/>
            <a:r>
              <a:rPr lang="en-US" dirty="0"/>
              <a:t>Can’t compute on an element containing an unrecognized modifier extension.  However, can:</a:t>
            </a:r>
          </a:p>
          <a:p>
            <a:pPr lvl="2"/>
            <a:r>
              <a:rPr lang="en-US" dirty="0"/>
              <a:t>Reject instance</a:t>
            </a:r>
          </a:p>
          <a:p>
            <a:pPr lvl="2"/>
            <a:r>
              <a:rPr lang="en-US" dirty="0"/>
              <a:t>Remove element containing unrecognized modifier extension</a:t>
            </a:r>
          </a:p>
          <a:p>
            <a:pPr lvl="2"/>
            <a:r>
              <a:rPr lang="en-US" dirty="0"/>
              <a:t>Just display narrative</a:t>
            </a:r>
          </a:p>
          <a:p>
            <a:pPr lvl="2"/>
            <a:r>
              <a:rPr lang="en-US" dirty="0"/>
              <a:t>Retrieve definition &amp; seek human review</a:t>
            </a:r>
          </a:p>
        </p:txBody>
      </p:sp>
      <p:sp>
        <p:nvSpPr>
          <p:cNvPr id="4" name="Footer Placeholder 3">
            <a:extLst>
              <a:ext uri="{FF2B5EF4-FFF2-40B4-BE49-F238E27FC236}">
                <a16:creationId xmlns:a16="http://schemas.microsoft.com/office/drawing/2014/main" id="{9B6D8D62-C988-4D6B-95E7-388D85903F3A}"/>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2F4AF9FB-8903-443A-A797-4AB63200D234}"/>
              </a:ext>
            </a:extLst>
          </p:cNvPr>
          <p:cNvSpPr>
            <a:spLocks noGrp="1"/>
          </p:cNvSpPr>
          <p:nvPr>
            <p:ph type="sldNum" sz="quarter" idx="11"/>
          </p:nvPr>
        </p:nvSpPr>
        <p:spPr/>
        <p:txBody>
          <a:bodyPr/>
          <a:lstStyle/>
          <a:p>
            <a:fld id="{6CACE926-AEF5-4BFE-8BD7-24414108CB7B}" type="slidenum">
              <a:rPr lang="en-US" altLang="en-US" smtClean="0"/>
              <a:pPr/>
              <a:t>54</a:t>
            </a:fld>
            <a:endParaRPr lang="en-US" altLang="en-US" dirty="0"/>
          </a:p>
        </p:txBody>
      </p:sp>
    </p:spTree>
    <p:extLst>
      <p:ext uri="{BB962C8B-B14F-4D97-AF65-F5344CB8AC3E}">
        <p14:creationId xmlns:p14="http://schemas.microsoft.com/office/powerpoint/2010/main" val="15807890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593C6-3A1A-44B7-B245-8DD46A2AA743}"/>
              </a:ext>
            </a:extLst>
          </p:cNvPr>
          <p:cNvSpPr>
            <a:spLocks noGrp="1"/>
          </p:cNvSpPr>
          <p:nvPr>
            <p:ph type="title"/>
          </p:nvPr>
        </p:nvSpPr>
        <p:spPr/>
        <p:txBody>
          <a:bodyPr/>
          <a:lstStyle/>
          <a:p>
            <a:r>
              <a:rPr lang="en-CA" dirty="0"/>
              <a:t>Modifier Extension decisions</a:t>
            </a:r>
          </a:p>
        </p:txBody>
      </p:sp>
      <p:sp>
        <p:nvSpPr>
          <p:cNvPr id="3" name="Text Placeholder 2">
            <a:extLst>
              <a:ext uri="{FF2B5EF4-FFF2-40B4-BE49-F238E27FC236}">
                <a16:creationId xmlns:a16="http://schemas.microsoft.com/office/drawing/2014/main" id="{1D8AC0B2-FD41-44A2-BE5D-C13227A69CC9}"/>
              </a:ext>
            </a:extLst>
          </p:cNvPr>
          <p:cNvSpPr>
            <a:spLocks noGrp="1"/>
          </p:cNvSpPr>
          <p:nvPr>
            <p:ph type="body" sz="quarter" idx="13"/>
          </p:nvPr>
        </p:nvSpPr>
        <p:spPr/>
        <p:txBody>
          <a:bodyPr/>
          <a:lstStyle/>
          <a:p>
            <a:pPr lvl="0"/>
            <a:r>
              <a:rPr lang="en-US" dirty="0"/>
              <a:t>When should you introduce them?</a:t>
            </a:r>
          </a:p>
          <a:p>
            <a:pPr lvl="1"/>
            <a:r>
              <a:rPr lang="en-US" dirty="0" err="1"/>
              <a:t>modifierExtension</a:t>
            </a:r>
            <a:r>
              <a:rPr lang="en-US" dirty="0"/>
              <a:t> breaks interoperability so:</a:t>
            </a:r>
          </a:p>
          <a:p>
            <a:pPr lvl="2"/>
            <a:r>
              <a:rPr lang="en-US" dirty="0"/>
              <a:t>If you can accomplish your objective without one, do that</a:t>
            </a:r>
          </a:p>
          <a:p>
            <a:pPr lvl="1"/>
            <a:r>
              <a:rPr lang="en-US" dirty="0"/>
              <a:t>Consider a new resource or Basic</a:t>
            </a:r>
          </a:p>
          <a:p>
            <a:pPr lvl="1"/>
            <a:r>
              <a:rPr lang="en-US" dirty="0"/>
              <a:t>Could requirement be met by an element that doesn’t change other element interpretations?</a:t>
            </a:r>
          </a:p>
          <a:p>
            <a:pPr lvl="1"/>
            <a:r>
              <a:rPr lang="en-US" dirty="0"/>
              <a:t>Best used when already part of existing practice, but in too narrow an area to justify being part of core</a:t>
            </a:r>
          </a:p>
        </p:txBody>
      </p:sp>
      <p:sp>
        <p:nvSpPr>
          <p:cNvPr id="4" name="Footer Placeholder 3">
            <a:extLst>
              <a:ext uri="{FF2B5EF4-FFF2-40B4-BE49-F238E27FC236}">
                <a16:creationId xmlns:a16="http://schemas.microsoft.com/office/drawing/2014/main" id="{1FA43EC1-58AC-47A1-A272-19611B2CE6BB}"/>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10D6B242-9B7A-4E0C-9F2B-42A201B0F16C}"/>
              </a:ext>
            </a:extLst>
          </p:cNvPr>
          <p:cNvSpPr>
            <a:spLocks noGrp="1"/>
          </p:cNvSpPr>
          <p:nvPr>
            <p:ph type="sldNum" sz="quarter" idx="11"/>
          </p:nvPr>
        </p:nvSpPr>
        <p:spPr/>
        <p:txBody>
          <a:bodyPr/>
          <a:lstStyle/>
          <a:p>
            <a:fld id="{6CACE926-AEF5-4BFE-8BD7-24414108CB7B}" type="slidenum">
              <a:rPr lang="en-US" altLang="en-US" smtClean="0"/>
              <a:pPr/>
              <a:t>55</a:t>
            </a:fld>
            <a:endParaRPr lang="en-US" altLang="en-US" dirty="0"/>
          </a:p>
        </p:txBody>
      </p:sp>
    </p:spTree>
    <p:extLst>
      <p:ext uri="{BB962C8B-B14F-4D97-AF65-F5344CB8AC3E}">
        <p14:creationId xmlns:p14="http://schemas.microsoft.com/office/powerpoint/2010/main" val="6304879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EED4-AEBE-4FB3-8B48-D4EBE162A3C5}"/>
              </a:ext>
            </a:extLst>
          </p:cNvPr>
          <p:cNvSpPr>
            <a:spLocks noGrp="1"/>
          </p:cNvSpPr>
          <p:nvPr>
            <p:ph type="title"/>
          </p:nvPr>
        </p:nvSpPr>
        <p:spPr/>
        <p:txBody>
          <a:bodyPr/>
          <a:lstStyle/>
          <a:p>
            <a:r>
              <a:rPr lang="en-CA" dirty="0"/>
              <a:t>Versions</a:t>
            </a:r>
          </a:p>
        </p:txBody>
      </p:sp>
      <p:sp>
        <p:nvSpPr>
          <p:cNvPr id="3" name="Footer Placeholder 2">
            <a:extLst>
              <a:ext uri="{FF2B5EF4-FFF2-40B4-BE49-F238E27FC236}">
                <a16:creationId xmlns:a16="http://schemas.microsoft.com/office/drawing/2014/main" id="{3C68D040-B323-4C52-BD28-5487F226D00F}"/>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F4DA876B-1C50-495E-B46D-B3B4553BE11D}"/>
              </a:ext>
            </a:extLst>
          </p:cNvPr>
          <p:cNvSpPr>
            <a:spLocks noGrp="1"/>
          </p:cNvSpPr>
          <p:nvPr>
            <p:ph type="sldNum" sz="quarter" idx="11"/>
          </p:nvPr>
        </p:nvSpPr>
        <p:spPr/>
        <p:txBody>
          <a:bodyPr/>
          <a:lstStyle/>
          <a:p>
            <a:fld id="{6CACE926-AEF5-4BFE-8BD7-24414108CB7B}" type="slidenum">
              <a:rPr lang="en-US" altLang="en-US" smtClean="0"/>
              <a:pPr/>
              <a:t>56</a:t>
            </a:fld>
            <a:endParaRPr lang="en-US" altLang="en-US" dirty="0"/>
          </a:p>
        </p:txBody>
      </p:sp>
      <p:grpSp>
        <p:nvGrpSpPr>
          <p:cNvPr id="5" name="Group 4">
            <a:extLst>
              <a:ext uri="{FF2B5EF4-FFF2-40B4-BE49-F238E27FC236}">
                <a16:creationId xmlns:a16="http://schemas.microsoft.com/office/drawing/2014/main" id="{3BB6DD8A-99D2-48ED-BD2E-C2BB357ECF52}"/>
              </a:ext>
            </a:extLst>
          </p:cNvPr>
          <p:cNvGrpSpPr/>
          <p:nvPr/>
        </p:nvGrpSpPr>
        <p:grpSpPr>
          <a:xfrm>
            <a:off x="1662120" y="1323760"/>
            <a:ext cx="6338881" cy="2899759"/>
            <a:chOff x="1662120" y="1323760"/>
            <a:chExt cx="6338881" cy="2899759"/>
          </a:xfrm>
        </p:grpSpPr>
        <p:sp>
          <p:nvSpPr>
            <p:cNvPr id="6" name="Rectangle 5">
              <a:extLst>
                <a:ext uri="{FF2B5EF4-FFF2-40B4-BE49-F238E27FC236}">
                  <a16:creationId xmlns:a16="http://schemas.microsoft.com/office/drawing/2014/main" id="{D12562A7-93DE-4117-AA11-143017C11D82}"/>
                </a:ext>
              </a:extLst>
            </p:cNvPr>
            <p:cNvSpPr/>
            <p:nvPr/>
          </p:nvSpPr>
          <p:spPr bwMode="auto">
            <a:xfrm>
              <a:off x="1662120" y="1416092"/>
              <a:ext cx="1744268" cy="85725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dirty="0"/>
                <a:t>33, v12 </a:t>
              </a:r>
              <a:r>
                <a:rPr lang="en-US" sz="825" dirty="0"/>
                <a:t>– 2012-12-04</a:t>
              </a:r>
            </a:p>
          </p:txBody>
        </p:sp>
        <p:sp>
          <p:nvSpPr>
            <p:cNvPr id="7" name="Rectangle 6">
              <a:extLst>
                <a:ext uri="{FF2B5EF4-FFF2-40B4-BE49-F238E27FC236}">
                  <a16:creationId xmlns:a16="http://schemas.microsoft.com/office/drawing/2014/main" id="{1F74D136-6077-494E-83BA-4546D4402B4C}"/>
                </a:ext>
              </a:extLst>
            </p:cNvPr>
            <p:cNvSpPr/>
            <p:nvPr/>
          </p:nvSpPr>
          <p:spPr bwMode="auto">
            <a:xfrm>
              <a:off x="1858567" y="1701842"/>
              <a:ext cx="1744268" cy="85725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dirty="0"/>
                <a:t>33, v13 </a:t>
              </a:r>
              <a:r>
                <a:rPr lang="en-US" sz="825" dirty="0"/>
                <a:t>– 2012-12-05</a:t>
              </a:r>
            </a:p>
          </p:txBody>
        </p:sp>
        <p:sp>
          <p:nvSpPr>
            <p:cNvPr id="8" name="Rectangle 7">
              <a:extLst>
                <a:ext uri="{FF2B5EF4-FFF2-40B4-BE49-F238E27FC236}">
                  <a16:creationId xmlns:a16="http://schemas.microsoft.com/office/drawing/2014/main" id="{38206D2E-0A43-4FEB-B805-950808CE9398}"/>
                </a:ext>
              </a:extLst>
            </p:cNvPr>
            <p:cNvSpPr/>
            <p:nvPr/>
          </p:nvSpPr>
          <p:spPr bwMode="auto">
            <a:xfrm>
              <a:off x="2059785" y="1987592"/>
              <a:ext cx="1744268" cy="85725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dirty="0"/>
                <a:t>33, v14 </a:t>
              </a:r>
              <a:r>
                <a:rPr lang="en-US" sz="825" dirty="0"/>
                <a:t>– 2012-12-08</a:t>
              </a:r>
            </a:p>
          </p:txBody>
        </p:sp>
        <p:sp>
          <p:nvSpPr>
            <p:cNvPr id="9" name="Rectangle 8">
              <a:extLst>
                <a:ext uri="{FF2B5EF4-FFF2-40B4-BE49-F238E27FC236}">
                  <a16:creationId xmlns:a16="http://schemas.microsoft.com/office/drawing/2014/main" id="{FB786865-2241-4E32-BD7B-6061809F8B2E}"/>
                </a:ext>
              </a:extLst>
            </p:cNvPr>
            <p:cNvSpPr/>
            <p:nvPr/>
          </p:nvSpPr>
          <p:spPr bwMode="auto">
            <a:xfrm>
              <a:off x="2288385" y="2273342"/>
              <a:ext cx="2400300" cy="13144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b="1" dirty="0">
                  <a:solidFill>
                    <a:schemeClr val="bg1"/>
                  </a:solidFill>
                </a:rPr>
                <a:t>33, v15 </a:t>
              </a:r>
              <a:r>
                <a:rPr lang="en-US" sz="825" b="1" dirty="0">
                  <a:solidFill>
                    <a:schemeClr val="bg1"/>
                  </a:solidFill>
                </a:rPr>
                <a:t>– 2012-12-09</a:t>
              </a:r>
            </a:p>
          </p:txBody>
        </p:sp>
        <p:sp>
          <p:nvSpPr>
            <p:cNvPr id="10" name="Rectangle 9">
              <a:extLst>
                <a:ext uri="{FF2B5EF4-FFF2-40B4-BE49-F238E27FC236}">
                  <a16:creationId xmlns:a16="http://schemas.microsoft.com/office/drawing/2014/main" id="{13EB0B84-7892-4FB8-996C-910FE233E8CE}"/>
                </a:ext>
              </a:extLst>
            </p:cNvPr>
            <p:cNvSpPr/>
            <p:nvPr/>
          </p:nvSpPr>
          <p:spPr>
            <a:xfrm>
              <a:off x="3430881" y="1323760"/>
              <a:ext cx="3255670" cy="276999"/>
            </a:xfrm>
            <a:prstGeom prst="rect">
              <a:avLst/>
            </a:prstGeom>
          </p:spPr>
          <p:txBody>
            <a:bodyPr wrap="square">
              <a:spAutoFit/>
            </a:bodyPr>
            <a:lstStyle/>
            <a:p>
              <a:r>
                <a:rPr lang="en-US" sz="825" dirty="0">
                  <a:latin typeface="Courier New" pitchFamily="49" charset="0"/>
                  <a:cs typeface="Courier New" pitchFamily="49" charset="0"/>
                </a:rPr>
                <a:t>/server.org/</a:t>
              </a:r>
              <a:r>
                <a:rPr lang="en-US" sz="825" dirty="0" err="1">
                  <a:latin typeface="Courier New" pitchFamily="49" charset="0"/>
                  <a:cs typeface="Courier New" pitchFamily="49" charset="0"/>
                </a:rPr>
                <a:t>fhir</a:t>
              </a:r>
              <a:r>
                <a:rPr lang="en-US" sz="825" dirty="0">
                  <a:latin typeface="Courier New" pitchFamily="49" charset="0"/>
                  <a:cs typeface="Courier New" pitchFamily="49" charset="0"/>
                </a:rPr>
                <a:t>/Patient/</a:t>
              </a:r>
              <a:r>
                <a:rPr lang="en-US" sz="1200" b="1" dirty="0">
                  <a:latin typeface="Courier New" pitchFamily="49" charset="0"/>
                  <a:cs typeface="Courier New" pitchFamily="49" charset="0"/>
                </a:rPr>
                <a:t>33</a:t>
              </a:r>
              <a:r>
                <a:rPr lang="en-US" sz="825" dirty="0">
                  <a:latin typeface="Courier New" pitchFamily="49" charset="0"/>
                  <a:cs typeface="Courier New" pitchFamily="49" charset="0"/>
                </a:rPr>
                <a:t>/_history/</a:t>
              </a:r>
              <a:r>
                <a:rPr lang="en-US" sz="1200" b="1" dirty="0">
                  <a:latin typeface="Courier New" pitchFamily="49" charset="0"/>
                  <a:cs typeface="Courier New" pitchFamily="49" charset="0"/>
                </a:rPr>
                <a:t>12</a:t>
              </a:r>
              <a:endParaRPr lang="en-US" sz="1200" b="1" dirty="0"/>
            </a:p>
          </p:txBody>
        </p:sp>
        <p:sp>
          <p:nvSpPr>
            <p:cNvPr id="11" name="Rectangle 10">
              <a:extLst>
                <a:ext uri="{FF2B5EF4-FFF2-40B4-BE49-F238E27FC236}">
                  <a16:creationId xmlns:a16="http://schemas.microsoft.com/office/drawing/2014/main" id="{3F51AD4B-D1E3-4391-9288-DFA520DF8FCA}"/>
                </a:ext>
              </a:extLst>
            </p:cNvPr>
            <p:cNvSpPr/>
            <p:nvPr/>
          </p:nvSpPr>
          <p:spPr>
            <a:xfrm>
              <a:off x="1966870" y="3808021"/>
              <a:ext cx="4719680" cy="415498"/>
            </a:xfrm>
            <a:prstGeom prst="rect">
              <a:avLst/>
            </a:prstGeom>
          </p:spPr>
          <p:txBody>
            <a:bodyPr wrap="square">
              <a:spAutoFit/>
            </a:bodyPr>
            <a:lstStyle/>
            <a:p>
              <a:r>
                <a:rPr lang="en-US" sz="2100" dirty="0">
                  <a:latin typeface="Courier New" pitchFamily="49" charset="0"/>
                  <a:cs typeface="Courier New" pitchFamily="49" charset="0"/>
                </a:rPr>
                <a:t>/server.org/</a:t>
              </a:r>
              <a:r>
                <a:rPr lang="en-US" sz="2100" dirty="0" err="1">
                  <a:latin typeface="Courier New" pitchFamily="49" charset="0"/>
                  <a:cs typeface="Courier New" pitchFamily="49" charset="0"/>
                </a:rPr>
                <a:t>fhir</a:t>
              </a:r>
              <a:r>
                <a:rPr lang="en-US" sz="2100" dirty="0">
                  <a:latin typeface="Courier New" pitchFamily="49" charset="0"/>
                  <a:cs typeface="Courier New" pitchFamily="49" charset="0"/>
                </a:rPr>
                <a:t>/Patient/</a:t>
              </a:r>
              <a:r>
                <a:rPr lang="en-US" sz="2100" b="1" dirty="0">
                  <a:latin typeface="Courier New" pitchFamily="49" charset="0"/>
                  <a:cs typeface="Courier New" pitchFamily="49" charset="0"/>
                </a:rPr>
                <a:t>33</a:t>
              </a:r>
              <a:endParaRPr lang="en-US" sz="2100" b="1" dirty="0"/>
            </a:p>
          </p:txBody>
        </p:sp>
        <p:cxnSp>
          <p:nvCxnSpPr>
            <p:cNvPr id="12" name="Elbow Connector 20">
              <a:extLst>
                <a:ext uri="{FF2B5EF4-FFF2-40B4-BE49-F238E27FC236}">
                  <a16:creationId xmlns:a16="http://schemas.microsoft.com/office/drawing/2014/main" id="{24A80F9C-276E-4B0E-B860-450832CE8B9D}"/>
                </a:ext>
              </a:extLst>
            </p:cNvPr>
            <p:cNvCxnSpPr>
              <a:endCxn id="9" idx="3"/>
            </p:cNvCxnSpPr>
            <p:nvPr/>
          </p:nvCxnSpPr>
          <p:spPr bwMode="auto">
            <a:xfrm rot="10800000">
              <a:off x="4688685" y="2930567"/>
              <a:ext cx="912015" cy="877454"/>
            </a:xfrm>
            <a:prstGeom prst="bentConnector3">
              <a:avLst>
                <a:gd name="adj1" fmla="val 764"/>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3" name="Rectangle 12">
              <a:extLst>
                <a:ext uri="{FF2B5EF4-FFF2-40B4-BE49-F238E27FC236}">
                  <a16:creationId xmlns:a16="http://schemas.microsoft.com/office/drawing/2014/main" id="{B0E3B56E-D954-4030-9918-8B22CE1A2AF6}"/>
                </a:ext>
              </a:extLst>
            </p:cNvPr>
            <p:cNvSpPr/>
            <p:nvPr/>
          </p:nvSpPr>
          <p:spPr>
            <a:xfrm>
              <a:off x="3659481" y="1689185"/>
              <a:ext cx="3255670" cy="276999"/>
            </a:xfrm>
            <a:prstGeom prst="rect">
              <a:avLst/>
            </a:prstGeom>
          </p:spPr>
          <p:txBody>
            <a:bodyPr wrap="square">
              <a:spAutoFit/>
            </a:bodyPr>
            <a:lstStyle/>
            <a:p>
              <a:r>
                <a:rPr lang="en-US" sz="825" dirty="0">
                  <a:latin typeface="Courier New" pitchFamily="49" charset="0"/>
                  <a:cs typeface="Courier New" pitchFamily="49" charset="0"/>
                </a:rPr>
                <a:t>/server.org/</a:t>
              </a:r>
              <a:r>
                <a:rPr lang="en-US" sz="825" dirty="0" err="1">
                  <a:latin typeface="Courier New" pitchFamily="49" charset="0"/>
                  <a:cs typeface="Courier New" pitchFamily="49" charset="0"/>
                </a:rPr>
                <a:t>fhir</a:t>
              </a:r>
              <a:r>
                <a:rPr lang="en-US" sz="825" dirty="0">
                  <a:latin typeface="Courier New" pitchFamily="49" charset="0"/>
                  <a:cs typeface="Courier New" pitchFamily="49" charset="0"/>
                </a:rPr>
                <a:t>/Patient/</a:t>
              </a:r>
              <a:r>
                <a:rPr lang="en-US" sz="1200" b="1" dirty="0">
                  <a:latin typeface="Courier New" pitchFamily="49" charset="0"/>
                  <a:cs typeface="Courier New" pitchFamily="49" charset="0"/>
                </a:rPr>
                <a:t>33</a:t>
              </a:r>
              <a:r>
                <a:rPr lang="en-US" sz="825" dirty="0">
                  <a:latin typeface="Courier New" pitchFamily="49" charset="0"/>
                  <a:cs typeface="Courier New" pitchFamily="49" charset="0"/>
                </a:rPr>
                <a:t>/_history/</a:t>
              </a:r>
              <a:r>
                <a:rPr lang="en-US" sz="1200" b="1" dirty="0">
                  <a:latin typeface="Courier New" pitchFamily="49" charset="0"/>
                  <a:cs typeface="Courier New" pitchFamily="49" charset="0"/>
                </a:rPr>
                <a:t>13</a:t>
              </a:r>
              <a:endParaRPr lang="en-US" sz="1200" b="1" dirty="0"/>
            </a:p>
          </p:txBody>
        </p:sp>
        <p:sp>
          <p:nvSpPr>
            <p:cNvPr id="14" name="Rectangle 13">
              <a:extLst>
                <a:ext uri="{FF2B5EF4-FFF2-40B4-BE49-F238E27FC236}">
                  <a16:creationId xmlns:a16="http://schemas.microsoft.com/office/drawing/2014/main" id="{B6DFA299-ADAF-4FE1-80CA-8708749D91B9}"/>
                </a:ext>
              </a:extLst>
            </p:cNvPr>
            <p:cNvSpPr/>
            <p:nvPr/>
          </p:nvSpPr>
          <p:spPr>
            <a:xfrm>
              <a:off x="4002381" y="2000251"/>
              <a:ext cx="3255670" cy="276999"/>
            </a:xfrm>
            <a:prstGeom prst="rect">
              <a:avLst/>
            </a:prstGeom>
          </p:spPr>
          <p:txBody>
            <a:bodyPr wrap="square">
              <a:spAutoFit/>
            </a:bodyPr>
            <a:lstStyle/>
            <a:p>
              <a:r>
                <a:rPr lang="en-US" sz="825" dirty="0">
                  <a:latin typeface="Courier New" pitchFamily="49" charset="0"/>
                  <a:cs typeface="Courier New" pitchFamily="49" charset="0"/>
                </a:rPr>
                <a:t>/server.org/</a:t>
              </a:r>
              <a:r>
                <a:rPr lang="en-US" sz="825" dirty="0" err="1">
                  <a:latin typeface="Courier New" pitchFamily="49" charset="0"/>
                  <a:cs typeface="Courier New" pitchFamily="49" charset="0"/>
                </a:rPr>
                <a:t>fhir</a:t>
              </a:r>
              <a:r>
                <a:rPr lang="en-US" sz="825" dirty="0">
                  <a:latin typeface="Courier New" pitchFamily="49" charset="0"/>
                  <a:cs typeface="Courier New" pitchFamily="49" charset="0"/>
                </a:rPr>
                <a:t>/Patient/</a:t>
              </a:r>
              <a:r>
                <a:rPr lang="en-US" sz="1200" b="1" dirty="0">
                  <a:latin typeface="Courier New" pitchFamily="49" charset="0"/>
                  <a:cs typeface="Courier New" pitchFamily="49" charset="0"/>
                </a:rPr>
                <a:t>33</a:t>
              </a:r>
              <a:r>
                <a:rPr lang="en-US" sz="825" dirty="0">
                  <a:latin typeface="Courier New" pitchFamily="49" charset="0"/>
                  <a:cs typeface="Courier New" pitchFamily="49" charset="0"/>
                </a:rPr>
                <a:t>/_history/</a:t>
              </a:r>
              <a:r>
                <a:rPr lang="en-US" sz="1200" b="1" dirty="0">
                  <a:latin typeface="Courier New" pitchFamily="49" charset="0"/>
                  <a:cs typeface="Courier New" pitchFamily="49" charset="0"/>
                </a:rPr>
                <a:t>14</a:t>
              </a:r>
              <a:endParaRPr lang="en-US" sz="1200" b="1" dirty="0"/>
            </a:p>
          </p:txBody>
        </p:sp>
        <p:sp>
          <p:nvSpPr>
            <p:cNvPr id="15" name="Rectangle 14">
              <a:extLst>
                <a:ext uri="{FF2B5EF4-FFF2-40B4-BE49-F238E27FC236}">
                  <a16:creationId xmlns:a16="http://schemas.microsoft.com/office/drawing/2014/main" id="{B376E18B-5DA5-4ECF-8ADA-76B90D2BFE21}"/>
                </a:ext>
              </a:extLst>
            </p:cNvPr>
            <p:cNvSpPr/>
            <p:nvPr/>
          </p:nvSpPr>
          <p:spPr>
            <a:xfrm>
              <a:off x="4745331" y="2432135"/>
              <a:ext cx="3255670" cy="276999"/>
            </a:xfrm>
            <a:prstGeom prst="rect">
              <a:avLst/>
            </a:prstGeom>
          </p:spPr>
          <p:txBody>
            <a:bodyPr wrap="square">
              <a:spAutoFit/>
            </a:bodyPr>
            <a:lstStyle/>
            <a:p>
              <a:r>
                <a:rPr lang="en-US" sz="825" dirty="0">
                  <a:latin typeface="Courier New" pitchFamily="49" charset="0"/>
                  <a:cs typeface="Courier New" pitchFamily="49" charset="0"/>
                </a:rPr>
                <a:t>/server.org/</a:t>
              </a:r>
              <a:r>
                <a:rPr lang="en-US" sz="825" dirty="0" err="1">
                  <a:latin typeface="Courier New" pitchFamily="49" charset="0"/>
                  <a:cs typeface="Courier New" pitchFamily="49" charset="0"/>
                </a:rPr>
                <a:t>fhir</a:t>
              </a:r>
              <a:r>
                <a:rPr lang="en-US" sz="825" dirty="0">
                  <a:latin typeface="Courier New" pitchFamily="49" charset="0"/>
                  <a:cs typeface="Courier New" pitchFamily="49" charset="0"/>
                </a:rPr>
                <a:t>/Patient/</a:t>
              </a:r>
              <a:r>
                <a:rPr lang="en-US" sz="1200" b="1" dirty="0">
                  <a:latin typeface="Courier New" pitchFamily="49" charset="0"/>
                  <a:cs typeface="Courier New" pitchFamily="49" charset="0"/>
                </a:rPr>
                <a:t>33</a:t>
              </a:r>
              <a:r>
                <a:rPr lang="en-US" sz="825" dirty="0">
                  <a:latin typeface="Courier New" pitchFamily="49" charset="0"/>
                  <a:cs typeface="Courier New" pitchFamily="49" charset="0"/>
                </a:rPr>
                <a:t>/_history/</a:t>
              </a:r>
              <a:r>
                <a:rPr lang="en-US" sz="1200" b="1" dirty="0">
                  <a:latin typeface="Courier New" pitchFamily="49" charset="0"/>
                  <a:cs typeface="Courier New" pitchFamily="49" charset="0"/>
                </a:rPr>
                <a:t>15</a:t>
              </a:r>
              <a:endParaRPr lang="en-US" sz="1200" b="1" dirty="0"/>
            </a:p>
          </p:txBody>
        </p:sp>
      </p:grpSp>
    </p:spTree>
    <p:extLst>
      <p:ext uri="{BB962C8B-B14F-4D97-AF65-F5344CB8AC3E}">
        <p14:creationId xmlns:p14="http://schemas.microsoft.com/office/powerpoint/2010/main" val="26591241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422B-E80D-4B03-90E9-45BD49D8959B}"/>
              </a:ext>
            </a:extLst>
          </p:cNvPr>
          <p:cNvSpPr>
            <a:spLocks noGrp="1"/>
          </p:cNvSpPr>
          <p:nvPr>
            <p:ph type="title"/>
          </p:nvPr>
        </p:nvSpPr>
        <p:spPr/>
        <p:txBody>
          <a:bodyPr/>
          <a:lstStyle/>
          <a:p>
            <a:r>
              <a:rPr lang="en-CA" dirty="0"/>
              <a:t>Versions (cont’d)</a:t>
            </a:r>
          </a:p>
        </p:txBody>
      </p:sp>
      <p:sp>
        <p:nvSpPr>
          <p:cNvPr id="3" name="Text Placeholder 2">
            <a:extLst>
              <a:ext uri="{FF2B5EF4-FFF2-40B4-BE49-F238E27FC236}">
                <a16:creationId xmlns:a16="http://schemas.microsoft.com/office/drawing/2014/main" id="{09C984CD-C411-4A6C-9C47-E18348DF83FA}"/>
              </a:ext>
            </a:extLst>
          </p:cNvPr>
          <p:cNvSpPr>
            <a:spLocks noGrp="1"/>
          </p:cNvSpPr>
          <p:nvPr>
            <p:ph type="body" sz="quarter" idx="13"/>
          </p:nvPr>
        </p:nvSpPr>
        <p:spPr/>
        <p:txBody>
          <a:bodyPr/>
          <a:lstStyle/>
          <a:p>
            <a:r>
              <a:rPr lang="en-US" dirty="0"/>
              <a:t>FHIR allows versions to be tracked and retrieved</a:t>
            </a:r>
          </a:p>
          <a:p>
            <a:r>
              <a:rPr lang="en-US" dirty="0"/>
              <a:t>Do you want to support versioning?</a:t>
            </a:r>
          </a:p>
          <a:p>
            <a:pPr lvl="1"/>
            <a:r>
              <a:rPr lang="en-US" dirty="0"/>
              <a:t>May be difficult or impossible with some legacy data stores</a:t>
            </a:r>
          </a:p>
          <a:p>
            <a:pPr lvl="2"/>
            <a:r>
              <a:rPr lang="en-US" dirty="0"/>
              <a:t>Will still need to have unique version id (UUID, timestamp)</a:t>
            </a:r>
          </a:p>
          <a:p>
            <a:pPr lvl="1"/>
            <a:r>
              <a:rPr lang="en-US" dirty="0"/>
              <a:t>Provides useful collision-detection mechanism</a:t>
            </a:r>
            <a:endParaRPr lang="en-CA" dirty="0"/>
          </a:p>
        </p:txBody>
      </p:sp>
      <p:sp>
        <p:nvSpPr>
          <p:cNvPr id="4" name="Footer Placeholder 3">
            <a:extLst>
              <a:ext uri="{FF2B5EF4-FFF2-40B4-BE49-F238E27FC236}">
                <a16:creationId xmlns:a16="http://schemas.microsoft.com/office/drawing/2014/main" id="{A7EB05AD-34BE-4BE3-949D-577A0E3BA440}"/>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8333BE9E-71E5-4C12-8C7E-C1B6A48BAFBC}"/>
              </a:ext>
            </a:extLst>
          </p:cNvPr>
          <p:cNvSpPr>
            <a:spLocks noGrp="1"/>
          </p:cNvSpPr>
          <p:nvPr>
            <p:ph type="sldNum" sz="quarter" idx="11"/>
          </p:nvPr>
        </p:nvSpPr>
        <p:spPr/>
        <p:txBody>
          <a:bodyPr/>
          <a:lstStyle/>
          <a:p>
            <a:fld id="{6CACE926-AEF5-4BFE-8BD7-24414108CB7B}" type="slidenum">
              <a:rPr lang="en-US" altLang="en-US" smtClean="0"/>
              <a:pPr/>
              <a:t>57</a:t>
            </a:fld>
            <a:endParaRPr lang="en-US" altLang="en-US" dirty="0"/>
          </a:p>
        </p:txBody>
      </p:sp>
    </p:spTree>
    <p:extLst>
      <p:ext uri="{BB962C8B-B14F-4D97-AF65-F5344CB8AC3E}">
        <p14:creationId xmlns:p14="http://schemas.microsoft.com/office/powerpoint/2010/main" val="775676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90344-751E-4B09-B445-809991B24160}"/>
              </a:ext>
            </a:extLst>
          </p:cNvPr>
          <p:cNvSpPr>
            <a:spLocks noGrp="1"/>
          </p:cNvSpPr>
          <p:nvPr>
            <p:ph type="title"/>
          </p:nvPr>
        </p:nvSpPr>
        <p:spPr/>
        <p:txBody>
          <a:bodyPr/>
          <a:lstStyle/>
          <a:p>
            <a:r>
              <a:rPr lang="en-CA" dirty="0"/>
              <a:t>Pop Quiz</a:t>
            </a:r>
          </a:p>
        </p:txBody>
      </p:sp>
      <p:sp>
        <p:nvSpPr>
          <p:cNvPr id="3" name="Text Placeholder 2">
            <a:extLst>
              <a:ext uri="{FF2B5EF4-FFF2-40B4-BE49-F238E27FC236}">
                <a16:creationId xmlns:a16="http://schemas.microsoft.com/office/drawing/2014/main" id="{41D09126-DCED-4E18-A46A-8CBFF30252A2}"/>
              </a:ext>
            </a:extLst>
          </p:cNvPr>
          <p:cNvSpPr>
            <a:spLocks noGrp="1"/>
          </p:cNvSpPr>
          <p:nvPr>
            <p:ph type="body" sz="quarter" idx="13"/>
          </p:nvPr>
        </p:nvSpPr>
        <p:spPr/>
        <p:txBody>
          <a:bodyPr/>
          <a:lstStyle/>
          <a:p>
            <a:r>
              <a:rPr lang="en-CA" dirty="0"/>
              <a:t>Where can extensions appear?</a:t>
            </a:r>
          </a:p>
          <a:p>
            <a:r>
              <a:rPr lang="en-CA" dirty="0"/>
              <a:t>When must a receiver process an extension?</a:t>
            </a:r>
          </a:p>
        </p:txBody>
      </p:sp>
      <p:sp>
        <p:nvSpPr>
          <p:cNvPr id="4" name="Footer Placeholder 3">
            <a:extLst>
              <a:ext uri="{FF2B5EF4-FFF2-40B4-BE49-F238E27FC236}">
                <a16:creationId xmlns:a16="http://schemas.microsoft.com/office/drawing/2014/main" id="{6C75B89B-5E35-4CBE-B130-0381C9E877A0}"/>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6A1B376B-1D64-4E8C-ABA8-EF9369005D9D}"/>
              </a:ext>
            </a:extLst>
          </p:cNvPr>
          <p:cNvSpPr>
            <a:spLocks noGrp="1"/>
          </p:cNvSpPr>
          <p:nvPr>
            <p:ph type="sldNum" sz="quarter" idx="11"/>
          </p:nvPr>
        </p:nvSpPr>
        <p:spPr/>
        <p:txBody>
          <a:bodyPr/>
          <a:lstStyle/>
          <a:p>
            <a:fld id="{6CACE926-AEF5-4BFE-8BD7-24414108CB7B}" type="slidenum">
              <a:rPr lang="en-US" altLang="en-US" smtClean="0"/>
              <a:pPr/>
              <a:t>58</a:t>
            </a:fld>
            <a:endParaRPr lang="en-US" altLang="en-US" dirty="0"/>
          </a:p>
        </p:txBody>
      </p:sp>
    </p:spTree>
    <p:extLst>
      <p:ext uri="{BB962C8B-B14F-4D97-AF65-F5344CB8AC3E}">
        <p14:creationId xmlns:p14="http://schemas.microsoft.com/office/powerpoint/2010/main" val="7386921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185F3-81D1-49CD-96A1-487D3211D63F}"/>
              </a:ext>
            </a:extLst>
          </p:cNvPr>
          <p:cNvSpPr>
            <a:spLocks noGrp="1"/>
          </p:cNvSpPr>
          <p:nvPr>
            <p:ph type="title"/>
          </p:nvPr>
        </p:nvSpPr>
        <p:spPr/>
        <p:txBody>
          <a:bodyPr/>
          <a:lstStyle/>
          <a:p>
            <a:r>
              <a:rPr lang="en-CA" dirty="0"/>
              <a:t>Tags</a:t>
            </a:r>
          </a:p>
        </p:txBody>
      </p:sp>
      <p:sp>
        <p:nvSpPr>
          <p:cNvPr id="3" name="Footer Placeholder 2">
            <a:extLst>
              <a:ext uri="{FF2B5EF4-FFF2-40B4-BE49-F238E27FC236}">
                <a16:creationId xmlns:a16="http://schemas.microsoft.com/office/drawing/2014/main" id="{3A5BA359-0AB3-4D7D-802B-AEA275AFB9AA}"/>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150BCC9B-D26B-4482-841B-7200C0A21CA1}"/>
              </a:ext>
            </a:extLst>
          </p:cNvPr>
          <p:cNvSpPr>
            <a:spLocks noGrp="1"/>
          </p:cNvSpPr>
          <p:nvPr>
            <p:ph type="sldNum" sz="quarter" idx="11"/>
          </p:nvPr>
        </p:nvSpPr>
        <p:spPr/>
        <p:txBody>
          <a:bodyPr/>
          <a:lstStyle/>
          <a:p>
            <a:fld id="{6CACE926-AEF5-4BFE-8BD7-24414108CB7B}" type="slidenum">
              <a:rPr lang="en-US" altLang="en-US" smtClean="0"/>
              <a:pPr/>
              <a:t>59</a:t>
            </a:fld>
            <a:endParaRPr lang="en-US" altLang="en-US" dirty="0"/>
          </a:p>
        </p:txBody>
      </p:sp>
      <p:grpSp>
        <p:nvGrpSpPr>
          <p:cNvPr id="5" name="Group 4">
            <a:extLst>
              <a:ext uri="{FF2B5EF4-FFF2-40B4-BE49-F238E27FC236}">
                <a16:creationId xmlns:a16="http://schemas.microsoft.com/office/drawing/2014/main" id="{C8043884-34DD-4E22-B032-96A4F41C5E92}"/>
              </a:ext>
            </a:extLst>
          </p:cNvPr>
          <p:cNvGrpSpPr/>
          <p:nvPr/>
        </p:nvGrpSpPr>
        <p:grpSpPr>
          <a:xfrm>
            <a:off x="2839650" y="1428750"/>
            <a:ext cx="3464700" cy="2286000"/>
            <a:chOff x="2457450" y="2057400"/>
            <a:chExt cx="3464700" cy="2286000"/>
          </a:xfrm>
        </p:grpSpPr>
        <p:sp>
          <p:nvSpPr>
            <p:cNvPr id="6" name="Rectangle 10">
              <a:extLst>
                <a:ext uri="{FF2B5EF4-FFF2-40B4-BE49-F238E27FC236}">
                  <a16:creationId xmlns:a16="http://schemas.microsoft.com/office/drawing/2014/main" id="{2E12855B-B811-40C4-BE7A-0C17891B0D47}"/>
                </a:ext>
              </a:extLst>
            </p:cNvPr>
            <p:cNvSpPr/>
            <p:nvPr/>
          </p:nvSpPr>
          <p:spPr bwMode="auto">
            <a:xfrm>
              <a:off x="2457450" y="2057400"/>
              <a:ext cx="1200150" cy="194310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endParaRPr lang="en-US" dirty="0">
                <a:solidFill>
                  <a:schemeClr val="tx1"/>
                </a:solidFill>
                <a:latin typeface="Arial" charset="0"/>
              </a:endParaRPr>
            </a:p>
            <a:p>
              <a:pPr lvl="0"/>
              <a:endParaRPr lang="en-US" b="1" dirty="0">
                <a:solidFill>
                  <a:srgbClr val="000000"/>
                </a:solidFill>
                <a:latin typeface="Arial" charset="0"/>
              </a:endParaRPr>
            </a:p>
            <a:p>
              <a:pPr lvl="0"/>
              <a:r>
                <a:rPr lang="en-US" b="1" dirty="0">
                  <a:solidFill>
                    <a:srgbClr val="000000"/>
                  </a:solidFill>
                  <a:latin typeface="Arial" charset="0"/>
                </a:rPr>
                <a:t>Patient</a:t>
              </a:r>
            </a:p>
            <a:p>
              <a:pPr lvl="0"/>
              <a:endParaRPr lang="en-US" b="1" dirty="0">
                <a:solidFill>
                  <a:srgbClr val="000000"/>
                </a:solidFill>
                <a:latin typeface="Arial" charset="0"/>
              </a:endParaRPr>
            </a:p>
            <a:p>
              <a:pPr lvl="0"/>
              <a:r>
                <a:rPr lang="en-US" sz="1050" dirty="0">
                  <a:solidFill>
                    <a:srgbClr val="000000"/>
                  </a:solidFill>
                  <a:latin typeface="Arial" charset="0"/>
                </a:rPr>
                <a:t>MRN 22234</a:t>
              </a:r>
            </a:p>
            <a:p>
              <a:pPr lvl="0"/>
              <a:r>
                <a:rPr lang="en-US" sz="1050" dirty="0">
                  <a:solidFill>
                    <a:srgbClr val="000000"/>
                  </a:solidFill>
                  <a:latin typeface="Arial" charset="0"/>
                </a:rPr>
                <a:t>“Ewout Kramer”</a:t>
              </a:r>
            </a:p>
            <a:p>
              <a:pPr lvl="0"/>
              <a:r>
                <a:rPr lang="en-US" sz="1050" dirty="0">
                  <a:solidFill>
                    <a:srgbClr val="000000"/>
                  </a:solidFill>
                  <a:latin typeface="Arial" charset="0"/>
                </a:rPr>
                <a:t>30-11-1972</a:t>
              </a:r>
            </a:p>
            <a:p>
              <a:pPr lvl="0"/>
              <a:r>
                <a:rPr lang="en-US" sz="1050" dirty="0">
                  <a:solidFill>
                    <a:srgbClr val="000000"/>
                  </a:solidFill>
                  <a:latin typeface="Arial" charset="0"/>
                </a:rPr>
                <a:t>Amsterdam</a:t>
              </a:r>
            </a:p>
            <a:p>
              <a:endParaRPr lang="en-US" dirty="0">
                <a:solidFill>
                  <a:schemeClr val="tx1"/>
                </a:solidFill>
                <a:latin typeface="Arial" charset="0"/>
              </a:endParaRPr>
            </a:p>
            <a:p>
              <a:endParaRPr lang="en-US" dirty="0">
                <a:solidFill>
                  <a:schemeClr val="tx1"/>
                </a:solidFill>
                <a:latin typeface="Arial" charset="0"/>
              </a:endParaRPr>
            </a:p>
            <a:p>
              <a:endParaRPr lang="en-US" dirty="0">
                <a:solidFill>
                  <a:schemeClr val="tx1"/>
                </a:solidFill>
                <a:latin typeface="Arial" charset="0"/>
              </a:endParaRPr>
            </a:p>
            <a:p>
              <a:endParaRPr lang="en-US" dirty="0">
                <a:solidFill>
                  <a:schemeClr val="tx1"/>
                </a:solidFill>
                <a:latin typeface="Arial" charset="0"/>
              </a:endParaRPr>
            </a:p>
            <a:p>
              <a:endParaRPr lang="en-US" dirty="0">
                <a:solidFill>
                  <a:schemeClr val="tx1"/>
                </a:solidFill>
                <a:latin typeface="Arial" charset="0"/>
              </a:endParaRPr>
            </a:p>
          </p:txBody>
        </p:sp>
        <p:sp>
          <p:nvSpPr>
            <p:cNvPr id="7" name="Flowchart: Card 6">
              <a:extLst>
                <a:ext uri="{FF2B5EF4-FFF2-40B4-BE49-F238E27FC236}">
                  <a16:creationId xmlns:a16="http://schemas.microsoft.com/office/drawing/2014/main" id="{34504DE9-4011-4EC9-89FD-F8E549238ADE}"/>
                </a:ext>
              </a:extLst>
            </p:cNvPr>
            <p:cNvSpPr/>
            <p:nvPr/>
          </p:nvSpPr>
          <p:spPr bwMode="auto">
            <a:xfrm>
              <a:off x="2728950" y="3757135"/>
              <a:ext cx="3193200" cy="586265"/>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r>
                <a:rPr lang="nl-NL" sz="1200" i="1" dirty="0"/>
                <a:t>Profile:</a:t>
              </a:r>
              <a:br>
                <a:rPr lang="nl-NL" sz="1200" i="1" dirty="0"/>
              </a:br>
              <a:r>
                <a:rPr lang="nl-NL" sz="1200" dirty="0"/>
                <a:t>http://hl7.org/fhir/StructureDefinition/us-core</a:t>
              </a:r>
            </a:p>
          </p:txBody>
        </p:sp>
        <p:sp>
          <p:nvSpPr>
            <p:cNvPr id="8" name="Flowchart: Card 7">
              <a:extLst>
                <a:ext uri="{FF2B5EF4-FFF2-40B4-BE49-F238E27FC236}">
                  <a16:creationId xmlns:a16="http://schemas.microsoft.com/office/drawing/2014/main" id="{3B8E7602-ECC5-43AA-A7FB-933F60D3A4D6}"/>
                </a:ext>
              </a:extLst>
            </p:cNvPr>
            <p:cNvSpPr/>
            <p:nvPr/>
          </p:nvSpPr>
          <p:spPr bwMode="auto">
            <a:xfrm>
              <a:off x="3057525" y="3111810"/>
              <a:ext cx="2864625" cy="810090"/>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r>
                <a:rPr lang="nl-NL" sz="1200" i="1" dirty="0"/>
                <a:t>Tag:</a:t>
              </a:r>
              <a:br>
                <a:rPr lang="nl-NL" sz="1200" i="1" dirty="0"/>
              </a:br>
              <a:r>
                <a:rPr lang="nl-NL" sz="1200" i="1" dirty="0"/>
                <a:t>system: </a:t>
              </a:r>
              <a:r>
                <a:rPr lang="nl-NL" sz="1200" dirty="0">
                  <a:hlinkClick r:id="rId2"/>
                </a:rPr>
                <a:t>http://example.org/fhir/Status</a:t>
              </a:r>
              <a:endParaRPr lang="nl-NL" sz="1200" dirty="0"/>
            </a:p>
            <a:p>
              <a:pPr eaLnBrk="0" fontAlgn="base" hangingPunct="0">
                <a:spcBef>
                  <a:spcPct val="0"/>
                </a:spcBef>
                <a:spcAft>
                  <a:spcPct val="0"/>
                </a:spcAft>
              </a:pPr>
              <a:r>
                <a:rPr lang="nl-NL" sz="1200" dirty="0"/>
                <a:t>code: Test</a:t>
              </a:r>
            </a:p>
            <a:p>
              <a:pPr eaLnBrk="0" fontAlgn="base" hangingPunct="0">
                <a:spcBef>
                  <a:spcPct val="0"/>
                </a:spcBef>
                <a:spcAft>
                  <a:spcPct val="0"/>
                </a:spcAft>
              </a:pPr>
              <a:endParaRPr lang="nl-NL" dirty="0"/>
            </a:p>
          </p:txBody>
        </p:sp>
      </p:grpSp>
    </p:spTree>
    <p:extLst>
      <p:ext uri="{BB962C8B-B14F-4D97-AF65-F5344CB8AC3E}">
        <p14:creationId xmlns:p14="http://schemas.microsoft.com/office/powerpoint/2010/main" val="1522386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F8CF-4B02-40BB-BC80-C7D9D4D32B28}"/>
              </a:ext>
            </a:extLst>
          </p:cNvPr>
          <p:cNvSpPr>
            <a:spLocks noGrp="1"/>
          </p:cNvSpPr>
          <p:nvPr>
            <p:ph type="title"/>
          </p:nvPr>
        </p:nvSpPr>
        <p:spPr/>
        <p:txBody>
          <a:bodyPr/>
          <a:lstStyle/>
          <a:p>
            <a:r>
              <a:rPr lang="en-CA" dirty="0"/>
              <a:t>Agenda</a:t>
            </a:r>
          </a:p>
        </p:txBody>
      </p:sp>
      <p:sp>
        <p:nvSpPr>
          <p:cNvPr id="3" name="Text Placeholder 2">
            <a:extLst>
              <a:ext uri="{FF2B5EF4-FFF2-40B4-BE49-F238E27FC236}">
                <a16:creationId xmlns:a16="http://schemas.microsoft.com/office/drawing/2014/main" id="{6CCD9D2D-FD37-47CB-9DDA-340BE8958508}"/>
              </a:ext>
            </a:extLst>
          </p:cNvPr>
          <p:cNvSpPr>
            <a:spLocks noGrp="1"/>
          </p:cNvSpPr>
          <p:nvPr>
            <p:ph type="body" sz="quarter" idx="13"/>
          </p:nvPr>
        </p:nvSpPr>
        <p:spPr/>
        <p:txBody>
          <a:bodyPr/>
          <a:lstStyle/>
          <a:p>
            <a:r>
              <a:rPr lang="en-CA" dirty="0"/>
              <a:t>Tuesday:</a:t>
            </a:r>
          </a:p>
          <a:p>
            <a:pPr lvl="1"/>
            <a:r>
              <a:rPr lang="en-CA" dirty="0"/>
              <a:t>Paradigms &amp; Architecture approaches</a:t>
            </a:r>
          </a:p>
          <a:p>
            <a:r>
              <a:rPr lang="en-CA" dirty="0"/>
              <a:t>Wednesday</a:t>
            </a:r>
          </a:p>
          <a:p>
            <a:pPr lvl="1"/>
            <a:r>
              <a:rPr lang="en-CA" dirty="0"/>
              <a:t>FHIR Features &amp; Architecture decisions</a:t>
            </a:r>
          </a:p>
          <a:p>
            <a:r>
              <a:rPr lang="en-CA" dirty="0"/>
              <a:t>Thursday:</a:t>
            </a:r>
          </a:p>
          <a:p>
            <a:pPr lvl="1"/>
            <a:r>
              <a:rPr lang="en-CA" dirty="0"/>
              <a:t>Remainder of FHIR Features &amp; Architectural decisions</a:t>
            </a:r>
          </a:p>
          <a:p>
            <a:pPr lvl="1"/>
            <a:r>
              <a:rPr lang="en-CA" dirty="0"/>
              <a:t>Profiles &amp; Next steps</a:t>
            </a:r>
          </a:p>
          <a:p>
            <a:pPr marL="0" indent="0">
              <a:buNone/>
            </a:pPr>
            <a:endParaRPr lang="en-CA" sz="1800" dirty="0"/>
          </a:p>
          <a:p>
            <a:pPr marL="0" indent="0">
              <a:buNone/>
            </a:pPr>
            <a:r>
              <a:rPr lang="en-CA" sz="1800" dirty="0"/>
              <a:t>(May vary from schedule a little bit based on questions…)</a:t>
            </a:r>
          </a:p>
        </p:txBody>
      </p:sp>
      <p:sp>
        <p:nvSpPr>
          <p:cNvPr id="4" name="Footer Placeholder 3">
            <a:extLst>
              <a:ext uri="{FF2B5EF4-FFF2-40B4-BE49-F238E27FC236}">
                <a16:creationId xmlns:a16="http://schemas.microsoft.com/office/drawing/2014/main" id="{D3DB69FE-C769-4E60-96CC-97C7AB552238}"/>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0319B392-D105-4374-9CE5-3FA64CCB103B}"/>
              </a:ext>
            </a:extLst>
          </p:cNvPr>
          <p:cNvSpPr>
            <a:spLocks noGrp="1"/>
          </p:cNvSpPr>
          <p:nvPr>
            <p:ph type="sldNum" sz="quarter" idx="11"/>
          </p:nvPr>
        </p:nvSpPr>
        <p:spPr/>
        <p:txBody>
          <a:bodyPr/>
          <a:lstStyle/>
          <a:p>
            <a:fld id="{6CACE926-AEF5-4BFE-8BD7-24414108CB7B}" type="slidenum">
              <a:rPr lang="en-US" altLang="en-US" smtClean="0"/>
              <a:pPr/>
              <a:t>6</a:t>
            </a:fld>
            <a:endParaRPr lang="en-US" altLang="en-US" dirty="0"/>
          </a:p>
        </p:txBody>
      </p:sp>
    </p:spTree>
    <p:extLst>
      <p:ext uri="{BB962C8B-B14F-4D97-AF65-F5344CB8AC3E}">
        <p14:creationId xmlns:p14="http://schemas.microsoft.com/office/powerpoint/2010/main" val="25019981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68F55-0C11-4BD6-811C-274ED4815902}"/>
              </a:ext>
            </a:extLst>
          </p:cNvPr>
          <p:cNvSpPr>
            <a:spLocks noGrp="1"/>
          </p:cNvSpPr>
          <p:nvPr>
            <p:ph type="title"/>
          </p:nvPr>
        </p:nvSpPr>
        <p:spPr/>
        <p:txBody>
          <a:bodyPr/>
          <a:lstStyle/>
          <a:p>
            <a:r>
              <a:rPr lang="en-CA" dirty="0"/>
              <a:t>Tags (cont’d)</a:t>
            </a:r>
          </a:p>
        </p:txBody>
      </p:sp>
      <p:sp>
        <p:nvSpPr>
          <p:cNvPr id="3" name="Text Placeholder 2">
            <a:extLst>
              <a:ext uri="{FF2B5EF4-FFF2-40B4-BE49-F238E27FC236}">
                <a16:creationId xmlns:a16="http://schemas.microsoft.com/office/drawing/2014/main" id="{F78DDBD6-B08C-4C2F-9DBC-AF010C04D6E6}"/>
              </a:ext>
            </a:extLst>
          </p:cNvPr>
          <p:cNvSpPr>
            <a:spLocks noGrp="1"/>
          </p:cNvSpPr>
          <p:nvPr>
            <p:ph type="body" sz="quarter" idx="13"/>
          </p:nvPr>
        </p:nvSpPr>
        <p:spPr/>
        <p:txBody>
          <a:bodyPr/>
          <a:lstStyle/>
          <a:p>
            <a:pPr lvl="0"/>
            <a:r>
              <a:rPr lang="en-US" dirty="0"/>
              <a:t>Allow data to be attached to a resource “outside” the resource</a:t>
            </a:r>
          </a:p>
          <a:p>
            <a:pPr lvl="1"/>
            <a:r>
              <a:rPr lang="en-US" dirty="0"/>
              <a:t>Doesn’t break signature when added/changed</a:t>
            </a:r>
          </a:p>
          <a:p>
            <a:pPr lvl="1"/>
            <a:r>
              <a:rPr lang="en-US" dirty="0"/>
              <a:t>3 types:</a:t>
            </a:r>
          </a:p>
          <a:p>
            <a:pPr lvl="2"/>
            <a:r>
              <a:rPr lang="en-US" dirty="0"/>
              <a:t>Security</a:t>
            </a:r>
          </a:p>
          <a:p>
            <a:pPr lvl="2"/>
            <a:r>
              <a:rPr lang="en-US" dirty="0"/>
              <a:t>Profile</a:t>
            </a:r>
          </a:p>
          <a:p>
            <a:pPr lvl="2"/>
            <a:r>
              <a:rPr lang="en-US" dirty="0"/>
              <a:t>General (workflow, etc.)</a:t>
            </a:r>
          </a:p>
          <a:p>
            <a:pPr lvl="1"/>
            <a:r>
              <a:rPr lang="en-US" dirty="0"/>
              <a:t>Require business agreement</a:t>
            </a:r>
          </a:p>
          <a:p>
            <a:pPr lvl="2"/>
            <a:r>
              <a:rPr lang="en-US" dirty="0"/>
              <a:t>Can’t search by tag if authors don’t include them</a:t>
            </a:r>
          </a:p>
          <a:p>
            <a:pPr lvl="3"/>
            <a:r>
              <a:rPr lang="en-US" dirty="0"/>
              <a:t>And populate the same way . . .</a:t>
            </a:r>
          </a:p>
        </p:txBody>
      </p:sp>
      <p:sp>
        <p:nvSpPr>
          <p:cNvPr id="4" name="Footer Placeholder 3">
            <a:extLst>
              <a:ext uri="{FF2B5EF4-FFF2-40B4-BE49-F238E27FC236}">
                <a16:creationId xmlns:a16="http://schemas.microsoft.com/office/drawing/2014/main" id="{BF34EF42-631E-4A64-B5BE-A406F23C8A9B}"/>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9DC36361-51F4-41D6-8C69-B181ECA74BB0}"/>
              </a:ext>
            </a:extLst>
          </p:cNvPr>
          <p:cNvSpPr>
            <a:spLocks noGrp="1"/>
          </p:cNvSpPr>
          <p:nvPr>
            <p:ph type="sldNum" sz="quarter" idx="11"/>
          </p:nvPr>
        </p:nvSpPr>
        <p:spPr/>
        <p:txBody>
          <a:bodyPr/>
          <a:lstStyle/>
          <a:p>
            <a:fld id="{6CACE926-AEF5-4BFE-8BD7-24414108CB7B}" type="slidenum">
              <a:rPr lang="en-US" altLang="en-US" smtClean="0"/>
              <a:pPr/>
              <a:t>60</a:t>
            </a:fld>
            <a:endParaRPr lang="en-US" altLang="en-US" dirty="0"/>
          </a:p>
        </p:txBody>
      </p:sp>
    </p:spTree>
    <p:extLst>
      <p:ext uri="{BB962C8B-B14F-4D97-AF65-F5344CB8AC3E}">
        <p14:creationId xmlns:p14="http://schemas.microsoft.com/office/powerpoint/2010/main" val="7324114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B1A2D-0176-4262-AF77-A3D3DB8E6347}"/>
              </a:ext>
            </a:extLst>
          </p:cNvPr>
          <p:cNvSpPr>
            <a:spLocks noGrp="1"/>
          </p:cNvSpPr>
          <p:nvPr>
            <p:ph type="title"/>
          </p:nvPr>
        </p:nvSpPr>
        <p:spPr/>
        <p:txBody>
          <a:bodyPr/>
          <a:lstStyle/>
          <a:p>
            <a:r>
              <a:rPr lang="en-CA" dirty="0"/>
              <a:t>Tag decisions</a:t>
            </a:r>
          </a:p>
        </p:txBody>
      </p:sp>
      <p:sp>
        <p:nvSpPr>
          <p:cNvPr id="3" name="Text Placeholder 2">
            <a:extLst>
              <a:ext uri="{FF2B5EF4-FFF2-40B4-BE49-F238E27FC236}">
                <a16:creationId xmlns:a16="http://schemas.microsoft.com/office/drawing/2014/main" id="{303EAA7B-6E25-4319-A2DC-140B836C04EB}"/>
              </a:ext>
            </a:extLst>
          </p:cNvPr>
          <p:cNvSpPr>
            <a:spLocks noGrp="1"/>
          </p:cNvSpPr>
          <p:nvPr>
            <p:ph type="body" sz="quarter" idx="13"/>
          </p:nvPr>
        </p:nvSpPr>
        <p:spPr/>
        <p:txBody>
          <a:bodyPr/>
          <a:lstStyle/>
          <a:p>
            <a:r>
              <a:rPr lang="en-US" dirty="0"/>
              <a:t>Tag vs. extension?</a:t>
            </a:r>
          </a:p>
          <a:p>
            <a:pPr lvl="1"/>
            <a:r>
              <a:rPr lang="en-US" dirty="0"/>
              <a:t>Use extension if:</a:t>
            </a:r>
          </a:p>
          <a:p>
            <a:pPr lvl="2"/>
            <a:r>
              <a:rPr lang="en-US" dirty="0"/>
              <a:t>Element is associated with the business object rather than electronic record</a:t>
            </a:r>
          </a:p>
          <a:p>
            <a:pPr lvl="2"/>
            <a:r>
              <a:rPr lang="en-US" dirty="0"/>
              <a:t>Part of attested content of resource</a:t>
            </a:r>
          </a:p>
          <a:p>
            <a:pPr lvl="2"/>
            <a:r>
              <a:rPr lang="en-US" dirty="0"/>
              <a:t>Should be included in narrative</a:t>
            </a:r>
          </a:p>
          <a:p>
            <a:pPr lvl="2"/>
            <a:r>
              <a:rPr lang="en-US" dirty="0"/>
              <a:t>Change should force new version</a:t>
            </a:r>
          </a:p>
        </p:txBody>
      </p:sp>
      <p:sp>
        <p:nvSpPr>
          <p:cNvPr id="4" name="Footer Placeholder 3">
            <a:extLst>
              <a:ext uri="{FF2B5EF4-FFF2-40B4-BE49-F238E27FC236}">
                <a16:creationId xmlns:a16="http://schemas.microsoft.com/office/drawing/2014/main" id="{62B7DEA1-8313-451D-9595-EF167E22118D}"/>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34A56744-71EF-4959-9413-CC342485AFD3}"/>
              </a:ext>
            </a:extLst>
          </p:cNvPr>
          <p:cNvSpPr>
            <a:spLocks noGrp="1"/>
          </p:cNvSpPr>
          <p:nvPr>
            <p:ph type="sldNum" sz="quarter" idx="11"/>
          </p:nvPr>
        </p:nvSpPr>
        <p:spPr/>
        <p:txBody>
          <a:bodyPr/>
          <a:lstStyle/>
          <a:p>
            <a:fld id="{6CACE926-AEF5-4BFE-8BD7-24414108CB7B}" type="slidenum">
              <a:rPr lang="en-US" altLang="en-US" smtClean="0"/>
              <a:pPr/>
              <a:t>61</a:t>
            </a:fld>
            <a:endParaRPr lang="en-US" altLang="en-US" dirty="0"/>
          </a:p>
        </p:txBody>
      </p:sp>
    </p:spTree>
    <p:extLst>
      <p:ext uri="{BB962C8B-B14F-4D97-AF65-F5344CB8AC3E}">
        <p14:creationId xmlns:p14="http://schemas.microsoft.com/office/powerpoint/2010/main" val="29716749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EF806B-C2F9-47FA-AB9E-63E88BA55AF9}"/>
              </a:ext>
            </a:extLst>
          </p:cNvPr>
          <p:cNvSpPr>
            <a:spLocks noGrp="1"/>
          </p:cNvSpPr>
          <p:nvPr>
            <p:ph type="title"/>
          </p:nvPr>
        </p:nvSpPr>
        <p:spPr/>
        <p:txBody>
          <a:bodyPr/>
          <a:lstStyle/>
          <a:p>
            <a:pPr algn="l"/>
            <a:r>
              <a:rPr lang="en-US" dirty="0">
                <a:solidFill>
                  <a:srgbClr val="FF0000"/>
                </a:solidFill>
              </a:rPr>
              <a:t>Syntaxes</a:t>
            </a:r>
          </a:p>
        </p:txBody>
      </p:sp>
      <p:sp>
        <p:nvSpPr>
          <p:cNvPr id="7" name="Content Placeholder 6">
            <a:extLst>
              <a:ext uri="{FF2B5EF4-FFF2-40B4-BE49-F238E27FC236}">
                <a16:creationId xmlns:a16="http://schemas.microsoft.com/office/drawing/2014/main" id="{B05E92E1-143C-4AB8-BDE7-4A7902621A8C}"/>
              </a:ext>
            </a:extLst>
          </p:cNvPr>
          <p:cNvSpPr>
            <a:spLocks noGrp="1"/>
          </p:cNvSpPr>
          <p:nvPr>
            <p:ph type="body" sz="quarter" idx="16"/>
          </p:nvPr>
        </p:nvSpPr>
        <p:spPr>
          <a:xfrm>
            <a:off x="613648" y="1110107"/>
            <a:ext cx="3879312" cy="3353148"/>
          </a:xfrm>
        </p:spPr>
        <p:txBody>
          <a:bodyPr/>
          <a:lstStyle/>
          <a:p>
            <a:pPr marL="0" indent="0" algn="ctr">
              <a:buNone/>
            </a:pPr>
            <a:r>
              <a:rPr lang="en-US" dirty="0"/>
              <a:t>JSON</a:t>
            </a:r>
          </a:p>
          <a:p>
            <a:pPr marL="0" indent="0">
              <a:spcAft>
                <a:spcPts val="0"/>
              </a:spcAft>
              <a:buNone/>
            </a:pPr>
            <a:r>
              <a:rPr lang="nl-NL" sz="1800" dirty="0">
                <a:latin typeface="Courier New" pitchFamily="49" charset="0"/>
                <a:cs typeface="Courier New" pitchFamily="49" charset="0"/>
              </a:rPr>
              <a:t>{ “B”: { “a” : “c” },</a:t>
            </a:r>
          </a:p>
          <a:p>
            <a:pPr marL="0" indent="0">
              <a:spcAft>
                <a:spcPts val="0"/>
              </a:spcAft>
              <a:buNone/>
            </a:pPr>
            <a:r>
              <a:rPr lang="nl-NL" sz="1800" dirty="0">
                <a:latin typeface="Courier New" pitchFamily="49" charset="0"/>
                <a:cs typeface="Courier New" pitchFamily="49" charset="0"/>
              </a:rPr>
              <a:t>  “C”: [ “One”, “Two” ],</a:t>
            </a:r>
          </a:p>
          <a:p>
            <a:pPr marL="0" indent="0">
              <a:spcAft>
                <a:spcPts val="0"/>
              </a:spcAft>
              <a:buNone/>
            </a:pPr>
            <a:r>
              <a:rPr lang="nl-NL" sz="1800" dirty="0">
                <a:latin typeface="Courier New" pitchFamily="49" charset="0"/>
                <a:cs typeface="Courier New" pitchFamily="49" charset="0"/>
              </a:rPr>
              <a:t>  “D” : [ “One” ],</a:t>
            </a:r>
          </a:p>
          <a:p>
            <a:pPr marL="0" indent="0">
              <a:spcAft>
                <a:spcPts val="0"/>
              </a:spcAft>
              <a:buNone/>
            </a:pPr>
            <a:r>
              <a:rPr lang="nl-NL" sz="1800" dirty="0">
                <a:latin typeface="Courier New" pitchFamily="49" charset="0"/>
                <a:cs typeface="Courier New" pitchFamily="49" charset="0"/>
              </a:rPr>
              <a:t>  “div” : {</a:t>
            </a:r>
          </a:p>
          <a:p>
            <a:pPr marL="0" indent="0">
              <a:spcAft>
                <a:spcPts val="0"/>
              </a:spcAft>
              <a:buNone/>
            </a:pPr>
            <a:r>
              <a:rPr lang="nl-NL" sz="1800" dirty="0">
                <a:latin typeface="Courier New" pitchFamily="49" charset="0"/>
                <a:cs typeface="Courier New" pitchFamily="49" charset="0"/>
              </a:rPr>
              <a:t>    “text-before”:“Not ”,</a:t>
            </a:r>
          </a:p>
          <a:p>
            <a:pPr marL="0" indent="0">
              <a:spcAft>
                <a:spcPts val="0"/>
              </a:spcAft>
              <a:buNone/>
            </a:pPr>
            <a:r>
              <a:rPr lang="nl-NL" sz="1800" dirty="0">
                <a:latin typeface="Courier New" pitchFamily="49" charset="0"/>
                <a:cs typeface="Courier New" pitchFamily="49" charset="0"/>
              </a:rPr>
              <a:t>    “b”:“so”,</a:t>
            </a:r>
          </a:p>
          <a:p>
            <a:pPr marL="0" indent="0">
              <a:spcAft>
                <a:spcPts val="0"/>
              </a:spcAft>
              <a:buNone/>
            </a:pPr>
            <a:r>
              <a:rPr lang="nl-NL" sz="1800" dirty="0">
                <a:latin typeface="Courier New" pitchFamily="49" charset="0"/>
                <a:cs typeface="Courier New" pitchFamily="49" charset="0"/>
              </a:rPr>
              <a:t>    “text-after”:“easy”}</a:t>
            </a:r>
          </a:p>
          <a:p>
            <a:pPr marL="0" indent="0">
              <a:spcAft>
                <a:spcPts val="0"/>
              </a:spcAft>
              <a:buNone/>
            </a:pPr>
            <a:r>
              <a:rPr lang="nl-NL" sz="1800" dirty="0">
                <a:latin typeface="Courier New" pitchFamily="49" charset="0"/>
                <a:cs typeface="Courier New" pitchFamily="49" charset="0"/>
              </a:rPr>
              <a:t>}</a:t>
            </a:r>
            <a:endParaRPr lang="en-US" dirty="0"/>
          </a:p>
          <a:p>
            <a:pPr marL="0" indent="0">
              <a:buNone/>
            </a:pPr>
            <a:endParaRPr lang="en-US" dirty="0"/>
          </a:p>
        </p:txBody>
      </p:sp>
      <p:sp>
        <p:nvSpPr>
          <p:cNvPr id="2" name="Text Placeholder 1">
            <a:extLst>
              <a:ext uri="{FF2B5EF4-FFF2-40B4-BE49-F238E27FC236}">
                <a16:creationId xmlns:a16="http://schemas.microsoft.com/office/drawing/2014/main" id="{47C73142-ED7D-49B9-B9E9-7DC5324C27D0}"/>
              </a:ext>
            </a:extLst>
          </p:cNvPr>
          <p:cNvSpPr>
            <a:spLocks noGrp="1"/>
          </p:cNvSpPr>
          <p:nvPr>
            <p:ph type="body" sz="quarter" idx="17"/>
          </p:nvPr>
        </p:nvSpPr>
        <p:spPr>
          <a:xfrm>
            <a:off x="4813123" y="1110107"/>
            <a:ext cx="3878748" cy="3353148"/>
          </a:xfrm>
        </p:spPr>
        <p:txBody>
          <a:bodyPr/>
          <a:lstStyle/>
          <a:p>
            <a:pPr marL="0" indent="0" algn="ctr">
              <a:buNone/>
            </a:pPr>
            <a:r>
              <a:rPr lang="en-US" dirty="0"/>
              <a:t>XML</a:t>
            </a:r>
          </a:p>
          <a:p>
            <a:pPr marL="0" indent="0">
              <a:buNone/>
            </a:pPr>
            <a:r>
              <a:rPr lang="nl-NL" sz="1800" dirty="0">
                <a:latin typeface="Courier New" pitchFamily="49" charset="0"/>
                <a:cs typeface="Courier New" pitchFamily="49" charset="0"/>
              </a:rPr>
              <a:t>&lt;XXX xmlns=“urn:foo”&gt;</a:t>
            </a:r>
          </a:p>
          <a:p>
            <a:pPr marL="0" indent="0">
              <a:buNone/>
            </a:pPr>
            <a:r>
              <a:rPr lang="nl-NL" sz="1800" dirty="0">
                <a:latin typeface="Courier New" pitchFamily="49" charset="0"/>
                <a:cs typeface="Courier New" pitchFamily="49" charset="0"/>
              </a:rPr>
              <a:t>    &lt;B a=“c” /&gt;</a:t>
            </a:r>
          </a:p>
          <a:p>
            <a:pPr marL="0" indent="0">
              <a:buNone/>
            </a:pPr>
            <a:r>
              <a:rPr lang="nl-NL" sz="1800" dirty="0">
                <a:latin typeface="Courier New" pitchFamily="49" charset="0"/>
                <a:cs typeface="Courier New" pitchFamily="49" charset="0"/>
              </a:rPr>
              <a:t>    &lt;C&gt;One&lt;/C&gt;</a:t>
            </a:r>
          </a:p>
          <a:p>
            <a:pPr marL="0" indent="0">
              <a:buNone/>
            </a:pPr>
            <a:r>
              <a:rPr lang="nl-NL" sz="1800" dirty="0">
                <a:latin typeface="Courier New" pitchFamily="49" charset="0"/>
                <a:cs typeface="Courier New" pitchFamily="49" charset="0"/>
              </a:rPr>
              <a:t>    &lt;C&gt;Two&lt;/C&gt;</a:t>
            </a:r>
          </a:p>
          <a:p>
            <a:pPr marL="0" indent="0">
              <a:buNone/>
            </a:pPr>
            <a:r>
              <a:rPr lang="nl-NL" sz="1800" dirty="0">
                <a:latin typeface="Courier New" pitchFamily="49" charset="0"/>
                <a:cs typeface="Courier New" pitchFamily="49" charset="0"/>
              </a:rPr>
              <a:t>    &lt;D&gt;One&lt;/D&gt;</a:t>
            </a:r>
          </a:p>
          <a:p>
            <a:pPr marL="0" indent="0">
              <a:buNone/>
            </a:pPr>
            <a:r>
              <a:rPr lang="nl-NL" sz="1800" dirty="0">
                <a:latin typeface="Courier New" pitchFamily="49" charset="0"/>
                <a:cs typeface="Courier New" pitchFamily="49" charset="0"/>
              </a:rPr>
              <a:t>    &lt;div&gt;Not &lt;b&gt;so&lt;/b&gt;</a:t>
            </a:r>
            <a:br>
              <a:rPr lang="nl-NL" sz="1800" dirty="0">
                <a:latin typeface="Courier New" pitchFamily="49" charset="0"/>
                <a:cs typeface="Courier New" pitchFamily="49" charset="0"/>
              </a:rPr>
            </a:br>
            <a:r>
              <a:rPr lang="nl-NL" sz="1800" dirty="0">
                <a:latin typeface="Courier New" pitchFamily="49" charset="0"/>
                <a:cs typeface="Courier New" pitchFamily="49" charset="0"/>
              </a:rPr>
              <a:t>    easy&lt;/div&gt;</a:t>
            </a:r>
          </a:p>
          <a:p>
            <a:pPr marL="0" indent="0">
              <a:buNone/>
            </a:pPr>
            <a:r>
              <a:rPr lang="nl-NL" sz="1800" dirty="0">
                <a:latin typeface="Courier New" pitchFamily="49" charset="0"/>
                <a:cs typeface="Courier New" pitchFamily="49" charset="0"/>
              </a:rPr>
              <a:t>&lt;/XXX&gt;</a:t>
            </a:r>
          </a:p>
        </p:txBody>
      </p:sp>
      <p:sp>
        <p:nvSpPr>
          <p:cNvPr id="3" name="Footer Placeholder 2">
            <a:extLst>
              <a:ext uri="{FF2B5EF4-FFF2-40B4-BE49-F238E27FC236}">
                <a16:creationId xmlns:a16="http://schemas.microsoft.com/office/drawing/2014/main" id="{FBD453B7-BC70-4E24-94BE-E06B86236E9F}"/>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59AAF942-E7CE-49C5-BB40-6384E1FCA1D1}"/>
              </a:ext>
            </a:extLst>
          </p:cNvPr>
          <p:cNvSpPr>
            <a:spLocks noGrp="1"/>
          </p:cNvSpPr>
          <p:nvPr>
            <p:ph type="sldNum" sz="quarter" idx="11"/>
          </p:nvPr>
        </p:nvSpPr>
        <p:spPr/>
        <p:txBody>
          <a:bodyPr/>
          <a:lstStyle/>
          <a:p>
            <a:fld id="{6CACE926-AEF5-4BFE-8BD7-24414108CB7B}" type="slidenum">
              <a:rPr lang="en-US" altLang="en-US" smtClean="0"/>
              <a:pPr/>
              <a:t>62</a:t>
            </a:fld>
            <a:endParaRPr lang="en-US" altLang="en-US" dirty="0"/>
          </a:p>
        </p:txBody>
      </p:sp>
    </p:spTree>
    <p:extLst>
      <p:ext uri="{BB962C8B-B14F-4D97-AF65-F5344CB8AC3E}">
        <p14:creationId xmlns:p14="http://schemas.microsoft.com/office/powerpoint/2010/main" val="35470985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76C8A-A20C-43DB-9AB7-368AE53C07EC}"/>
              </a:ext>
            </a:extLst>
          </p:cNvPr>
          <p:cNvSpPr>
            <a:spLocks noGrp="1"/>
          </p:cNvSpPr>
          <p:nvPr>
            <p:ph type="title"/>
          </p:nvPr>
        </p:nvSpPr>
        <p:spPr/>
        <p:txBody>
          <a:bodyPr/>
          <a:lstStyle/>
          <a:p>
            <a:r>
              <a:rPr lang="en-US" dirty="0"/>
              <a:t>Syntaxes (cont’d)</a:t>
            </a:r>
            <a:endParaRPr lang="en-CA" dirty="0"/>
          </a:p>
        </p:txBody>
      </p:sp>
      <p:sp>
        <p:nvSpPr>
          <p:cNvPr id="3" name="Text Placeholder 2">
            <a:extLst>
              <a:ext uri="{FF2B5EF4-FFF2-40B4-BE49-F238E27FC236}">
                <a16:creationId xmlns:a16="http://schemas.microsoft.com/office/drawing/2014/main" id="{3DAD4661-16D2-47B3-9480-A24C081B99A3}"/>
              </a:ext>
            </a:extLst>
          </p:cNvPr>
          <p:cNvSpPr>
            <a:spLocks noGrp="1"/>
          </p:cNvSpPr>
          <p:nvPr>
            <p:ph type="body" sz="quarter" idx="13"/>
          </p:nvPr>
        </p:nvSpPr>
        <p:spPr/>
        <p:txBody>
          <a:bodyPr/>
          <a:lstStyle/>
          <a:p>
            <a:pPr lvl="0"/>
            <a:r>
              <a:rPr lang="en-US" dirty="0"/>
              <a:t>Multiple representations</a:t>
            </a:r>
          </a:p>
          <a:p>
            <a:pPr lvl="1"/>
            <a:r>
              <a:rPr lang="en-US" dirty="0"/>
              <a:t>XML, JSON, Turtle (RDF)</a:t>
            </a:r>
          </a:p>
          <a:p>
            <a:r>
              <a:rPr lang="en-US" dirty="0"/>
              <a:t>Reference implementations support both and conversion between</a:t>
            </a:r>
          </a:p>
          <a:p>
            <a:pPr lvl="1"/>
            <a:r>
              <a:rPr lang="en-US" dirty="0"/>
              <a:t>Maximizes interoperability</a:t>
            </a:r>
          </a:p>
          <a:p>
            <a:pPr lvl="1"/>
            <a:r>
              <a:rPr lang="en-US" dirty="0"/>
              <a:t>Inter-conversion is robust enough for digital signatures if the signatures are based on the canonicalized representation</a:t>
            </a:r>
          </a:p>
        </p:txBody>
      </p:sp>
      <p:sp>
        <p:nvSpPr>
          <p:cNvPr id="4" name="Footer Placeholder 3">
            <a:extLst>
              <a:ext uri="{FF2B5EF4-FFF2-40B4-BE49-F238E27FC236}">
                <a16:creationId xmlns:a16="http://schemas.microsoft.com/office/drawing/2014/main" id="{CABB7783-B7A0-4B3C-896C-15C42BE65EF0}"/>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E02D002D-D515-49DD-ACC4-C663DBB1C4B6}"/>
              </a:ext>
            </a:extLst>
          </p:cNvPr>
          <p:cNvSpPr>
            <a:spLocks noGrp="1"/>
          </p:cNvSpPr>
          <p:nvPr>
            <p:ph type="sldNum" sz="quarter" idx="11"/>
          </p:nvPr>
        </p:nvSpPr>
        <p:spPr/>
        <p:txBody>
          <a:bodyPr/>
          <a:lstStyle/>
          <a:p>
            <a:fld id="{6CACE926-AEF5-4BFE-8BD7-24414108CB7B}" type="slidenum">
              <a:rPr lang="en-US" altLang="en-US" smtClean="0"/>
              <a:pPr/>
              <a:t>63</a:t>
            </a:fld>
            <a:endParaRPr lang="en-US" altLang="en-US" dirty="0"/>
          </a:p>
        </p:txBody>
      </p:sp>
    </p:spTree>
    <p:extLst>
      <p:ext uri="{BB962C8B-B14F-4D97-AF65-F5344CB8AC3E}">
        <p14:creationId xmlns:p14="http://schemas.microsoft.com/office/powerpoint/2010/main" val="19749231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B5FB3-E4A8-450E-B4EE-9635FE1B772F}"/>
              </a:ext>
            </a:extLst>
          </p:cNvPr>
          <p:cNvSpPr>
            <a:spLocks noGrp="1"/>
          </p:cNvSpPr>
          <p:nvPr>
            <p:ph type="title"/>
          </p:nvPr>
        </p:nvSpPr>
        <p:spPr/>
        <p:txBody>
          <a:bodyPr/>
          <a:lstStyle/>
          <a:p>
            <a:r>
              <a:rPr lang="en-US" dirty="0"/>
              <a:t>Syntax decisions</a:t>
            </a:r>
            <a:endParaRPr lang="en-CA" dirty="0"/>
          </a:p>
        </p:txBody>
      </p:sp>
      <p:sp>
        <p:nvSpPr>
          <p:cNvPr id="3" name="Text Placeholder 2">
            <a:extLst>
              <a:ext uri="{FF2B5EF4-FFF2-40B4-BE49-F238E27FC236}">
                <a16:creationId xmlns:a16="http://schemas.microsoft.com/office/drawing/2014/main" id="{A4C5BB5D-AAD6-4C2F-BC0F-4233D5338FEC}"/>
              </a:ext>
            </a:extLst>
          </p:cNvPr>
          <p:cNvSpPr>
            <a:spLocks noGrp="1"/>
          </p:cNvSpPr>
          <p:nvPr>
            <p:ph type="body" sz="quarter" idx="13"/>
          </p:nvPr>
        </p:nvSpPr>
        <p:spPr/>
        <p:txBody>
          <a:bodyPr/>
          <a:lstStyle/>
          <a:p>
            <a:pPr lvl="0"/>
            <a:r>
              <a:rPr lang="en-US" dirty="0"/>
              <a:t>What syntax should be used when?</a:t>
            </a:r>
          </a:p>
          <a:p>
            <a:pPr lvl="1"/>
            <a:r>
              <a:rPr lang="en-US" dirty="0"/>
              <a:t>XML used to be required for servers</a:t>
            </a:r>
          </a:p>
          <a:p>
            <a:pPr lvl="2"/>
            <a:r>
              <a:rPr lang="en-US" dirty="0"/>
              <a:t>Now implementer’s choice</a:t>
            </a:r>
          </a:p>
          <a:p>
            <a:pPr lvl="1"/>
            <a:r>
              <a:rPr lang="en-US" dirty="0"/>
              <a:t>XML provides broader tools</a:t>
            </a:r>
          </a:p>
          <a:p>
            <a:pPr lvl="2"/>
            <a:r>
              <a:rPr lang="en-US" dirty="0"/>
              <a:t>XSLT, schema, XPath</a:t>
            </a:r>
          </a:p>
          <a:p>
            <a:pPr lvl="1"/>
            <a:r>
              <a:rPr lang="en-US" dirty="0"/>
              <a:t>JSON uses less bandwidth, more natural for mobile</a:t>
            </a:r>
          </a:p>
          <a:p>
            <a:pPr lvl="1"/>
            <a:r>
              <a:rPr lang="en-US" dirty="0"/>
              <a:t>Turtle/RDF is niche</a:t>
            </a:r>
          </a:p>
          <a:p>
            <a:pPr lvl="1"/>
            <a:r>
              <a:rPr lang="en-US" dirty="0"/>
              <a:t>ideally, servers support all</a:t>
            </a:r>
          </a:p>
          <a:p>
            <a:pPr lvl="2"/>
            <a:r>
              <a:rPr lang="en-US" dirty="0"/>
              <a:t>maximum interoperability</a:t>
            </a:r>
          </a:p>
        </p:txBody>
      </p:sp>
      <p:sp>
        <p:nvSpPr>
          <p:cNvPr id="4" name="Footer Placeholder 3">
            <a:extLst>
              <a:ext uri="{FF2B5EF4-FFF2-40B4-BE49-F238E27FC236}">
                <a16:creationId xmlns:a16="http://schemas.microsoft.com/office/drawing/2014/main" id="{EE1A93EB-038C-4815-BD3B-79BC367724DC}"/>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3123FD6C-603D-4D90-B41D-012C766EDE35}"/>
              </a:ext>
            </a:extLst>
          </p:cNvPr>
          <p:cNvSpPr>
            <a:spLocks noGrp="1"/>
          </p:cNvSpPr>
          <p:nvPr>
            <p:ph type="sldNum" sz="quarter" idx="11"/>
          </p:nvPr>
        </p:nvSpPr>
        <p:spPr/>
        <p:txBody>
          <a:bodyPr/>
          <a:lstStyle/>
          <a:p>
            <a:fld id="{6CACE926-AEF5-4BFE-8BD7-24414108CB7B}" type="slidenum">
              <a:rPr lang="en-US" altLang="en-US" smtClean="0"/>
              <a:pPr/>
              <a:t>64</a:t>
            </a:fld>
            <a:endParaRPr lang="en-US" altLang="en-US" dirty="0"/>
          </a:p>
        </p:txBody>
      </p:sp>
    </p:spTree>
    <p:extLst>
      <p:ext uri="{BB962C8B-B14F-4D97-AF65-F5344CB8AC3E}">
        <p14:creationId xmlns:p14="http://schemas.microsoft.com/office/powerpoint/2010/main" val="35281533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75830-C063-49B0-8B87-CFAE2B421B13}"/>
              </a:ext>
            </a:extLst>
          </p:cNvPr>
          <p:cNvSpPr>
            <a:spLocks noGrp="1"/>
          </p:cNvSpPr>
          <p:nvPr>
            <p:ph type="title"/>
          </p:nvPr>
        </p:nvSpPr>
        <p:spPr/>
        <p:txBody>
          <a:bodyPr/>
          <a:lstStyle/>
          <a:p>
            <a:r>
              <a:rPr lang="en-CA" dirty="0"/>
              <a:t>Signatures</a:t>
            </a:r>
          </a:p>
        </p:txBody>
      </p:sp>
      <p:sp>
        <p:nvSpPr>
          <p:cNvPr id="3" name="Text Placeholder 2">
            <a:extLst>
              <a:ext uri="{FF2B5EF4-FFF2-40B4-BE49-F238E27FC236}">
                <a16:creationId xmlns:a16="http://schemas.microsoft.com/office/drawing/2014/main" id="{3CF15917-1862-4E34-8DB7-575F8299EBC3}"/>
              </a:ext>
            </a:extLst>
          </p:cNvPr>
          <p:cNvSpPr>
            <a:spLocks noGrp="1"/>
          </p:cNvSpPr>
          <p:nvPr>
            <p:ph type="body" sz="quarter" idx="13"/>
          </p:nvPr>
        </p:nvSpPr>
        <p:spPr/>
        <p:txBody>
          <a:bodyPr/>
          <a:lstStyle/>
          <a:p>
            <a:pPr lvl="0"/>
            <a:r>
              <a:rPr lang="en-US" sz="2000" dirty="0"/>
              <a:t>Three ways to digitally sign content</a:t>
            </a:r>
          </a:p>
          <a:p>
            <a:pPr lvl="1"/>
            <a:r>
              <a:rPr lang="en-US" sz="1800" dirty="0"/>
              <a:t>Sign bundle (Message or Document)</a:t>
            </a:r>
          </a:p>
          <a:p>
            <a:pPr lvl="1"/>
            <a:r>
              <a:rPr lang="en-US" sz="1800" dirty="0"/>
              <a:t>Sign resource version using Provenance resource</a:t>
            </a:r>
          </a:p>
          <a:p>
            <a:pPr lvl="2"/>
            <a:r>
              <a:rPr lang="en-US" sz="1800" dirty="0"/>
              <a:t>Limited to data integrity</a:t>
            </a:r>
          </a:p>
          <a:p>
            <a:pPr lvl="1"/>
            <a:r>
              <a:rPr lang="en-US" sz="1800" dirty="0"/>
              <a:t>Extension (for more complete signature)</a:t>
            </a:r>
          </a:p>
          <a:p>
            <a:r>
              <a:rPr lang="en-US" sz="2000" dirty="0"/>
              <a:t>No requirement to sign content</a:t>
            </a:r>
          </a:p>
          <a:p>
            <a:pPr lvl="1"/>
            <a:r>
              <a:rPr lang="en-US" sz="1800" dirty="0"/>
              <a:t>Signatures are just one mechanism of ensuring data integrity and/or non-repudiation</a:t>
            </a:r>
          </a:p>
          <a:p>
            <a:pPr lvl="0"/>
            <a:r>
              <a:rPr lang="en-US" sz="2000" dirty="0"/>
              <a:t>Signatures only hold when converting between different syntaxes when data is canonicalized</a:t>
            </a:r>
          </a:p>
        </p:txBody>
      </p:sp>
      <p:sp>
        <p:nvSpPr>
          <p:cNvPr id="4" name="Footer Placeholder 3">
            <a:extLst>
              <a:ext uri="{FF2B5EF4-FFF2-40B4-BE49-F238E27FC236}">
                <a16:creationId xmlns:a16="http://schemas.microsoft.com/office/drawing/2014/main" id="{4B715DCF-108B-4EB8-A1E0-A19795041252}"/>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EE1B15BE-25A0-4612-91D7-D38CB3D711E8}"/>
              </a:ext>
            </a:extLst>
          </p:cNvPr>
          <p:cNvSpPr>
            <a:spLocks noGrp="1"/>
          </p:cNvSpPr>
          <p:nvPr>
            <p:ph type="sldNum" sz="quarter" idx="11"/>
          </p:nvPr>
        </p:nvSpPr>
        <p:spPr/>
        <p:txBody>
          <a:bodyPr/>
          <a:lstStyle/>
          <a:p>
            <a:fld id="{6CACE926-AEF5-4BFE-8BD7-24414108CB7B}" type="slidenum">
              <a:rPr lang="en-US" altLang="en-US" smtClean="0"/>
              <a:pPr/>
              <a:t>65</a:t>
            </a:fld>
            <a:endParaRPr lang="en-US" altLang="en-US" dirty="0"/>
          </a:p>
        </p:txBody>
      </p:sp>
    </p:spTree>
    <p:extLst>
      <p:ext uri="{BB962C8B-B14F-4D97-AF65-F5344CB8AC3E}">
        <p14:creationId xmlns:p14="http://schemas.microsoft.com/office/powerpoint/2010/main" val="5600613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C9BC-AF44-494A-AC99-9ECCB809D9ED}"/>
              </a:ext>
            </a:extLst>
          </p:cNvPr>
          <p:cNvSpPr>
            <a:spLocks noGrp="1"/>
          </p:cNvSpPr>
          <p:nvPr>
            <p:ph type="title"/>
          </p:nvPr>
        </p:nvSpPr>
        <p:spPr/>
        <p:txBody>
          <a:bodyPr/>
          <a:lstStyle/>
          <a:p>
            <a:r>
              <a:rPr lang="en-US" dirty="0"/>
              <a:t>Reference library</a:t>
            </a:r>
            <a:endParaRPr lang="en-CA" dirty="0"/>
          </a:p>
        </p:txBody>
      </p:sp>
      <p:sp>
        <p:nvSpPr>
          <p:cNvPr id="3" name="Text Placeholder 2">
            <a:extLst>
              <a:ext uri="{FF2B5EF4-FFF2-40B4-BE49-F238E27FC236}">
                <a16:creationId xmlns:a16="http://schemas.microsoft.com/office/drawing/2014/main" id="{D39B2AC1-4ABD-4BAA-92A4-E44E012B4287}"/>
              </a:ext>
            </a:extLst>
          </p:cNvPr>
          <p:cNvSpPr>
            <a:spLocks noGrp="1"/>
          </p:cNvSpPr>
          <p:nvPr>
            <p:ph type="body" sz="quarter" idx="13"/>
          </p:nvPr>
        </p:nvSpPr>
        <p:spPr/>
        <p:txBody>
          <a:bodyPr/>
          <a:lstStyle/>
          <a:p>
            <a:pPr lvl="0"/>
            <a:r>
              <a:rPr lang="en-US" dirty="0"/>
              <a:t>Currently 5:</a:t>
            </a:r>
          </a:p>
          <a:p>
            <a:pPr lvl="1"/>
            <a:r>
              <a:rPr lang="en-US" dirty="0"/>
              <a:t>C#, Java, Pascal (Delphi), </a:t>
            </a:r>
            <a:r>
              <a:rPr lang="en-US" dirty="0" err="1"/>
              <a:t>Javascript</a:t>
            </a:r>
            <a:r>
              <a:rPr lang="en-US" dirty="0"/>
              <a:t>, Swift</a:t>
            </a:r>
          </a:p>
          <a:p>
            <a:pPr lvl="1"/>
            <a:r>
              <a:rPr lang="en-US" dirty="0"/>
              <a:t>More to come?</a:t>
            </a:r>
          </a:p>
          <a:p>
            <a:pPr lvl="0"/>
            <a:r>
              <a:rPr lang="en-US" dirty="0"/>
              <a:t>Handle parsing, serialization, validation, etc.</a:t>
            </a:r>
          </a:p>
          <a:p>
            <a:pPr lvl="0"/>
            <a:r>
              <a:rPr lang="en-US" dirty="0"/>
              <a:t>Also open source servers, basic clients</a:t>
            </a:r>
          </a:p>
        </p:txBody>
      </p:sp>
      <p:sp>
        <p:nvSpPr>
          <p:cNvPr id="4" name="Footer Placeholder 3">
            <a:extLst>
              <a:ext uri="{FF2B5EF4-FFF2-40B4-BE49-F238E27FC236}">
                <a16:creationId xmlns:a16="http://schemas.microsoft.com/office/drawing/2014/main" id="{E7A4FA27-0043-45A3-83CE-387A6513511A}"/>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EB00CC16-FDDE-40D4-A59D-5B21B20BC7AD}"/>
              </a:ext>
            </a:extLst>
          </p:cNvPr>
          <p:cNvSpPr>
            <a:spLocks noGrp="1"/>
          </p:cNvSpPr>
          <p:nvPr>
            <p:ph type="sldNum" sz="quarter" idx="11"/>
          </p:nvPr>
        </p:nvSpPr>
        <p:spPr/>
        <p:txBody>
          <a:bodyPr/>
          <a:lstStyle/>
          <a:p>
            <a:fld id="{6CACE926-AEF5-4BFE-8BD7-24414108CB7B}" type="slidenum">
              <a:rPr lang="en-US" altLang="en-US" smtClean="0"/>
              <a:pPr/>
              <a:t>66</a:t>
            </a:fld>
            <a:endParaRPr lang="en-US" altLang="en-US" dirty="0"/>
          </a:p>
        </p:txBody>
      </p:sp>
    </p:spTree>
    <p:extLst>
      <p:ext uri="{BB962C8B-B14F-4D97-AF65-F5344CB8AC3E}">
        <p14:creationId xmlns:p14="http://schemas.microsoft.com/office/powerpoint/2010/main" val="38349832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2CB06-A4C0-49E6-8C62-9B1521A84692}"/>
              </a:ext>
            </a:extLst>
          </p:cNvPr>
          <p:cNvSpPr>
            <a:spLocks noGrp="1"/>
          </p:cNvSpPr>
          <p:nvPr>
            <p:ph type="title"/>
          </p:nvPr>
        </p:nvSpPr>
        <p:spPr/>
        <p:txBody>
          <a:bodyPr/>
          <a:lstStyle/>
          <a:p>
            <a:r>
              <a:rPr lang="en-US" dirty="0"/>
              <a:t>Reference library decisions</a:t>
            </a:r>
            <a:endParaRPr lang="en-CA" dirty="0"/>
          </a:p>
        </p:txBody>
      </p:sp>
      <p:sp>
        <p:nvSpPr>
          <p:cNvPr id="3" name="Text Placeholder 2">
            <a:extLst>
              <a:ext uri="{FF2B5EF4-FFF2-40B4-BE49-F238E27FC236}">
                <a16:creationId xmlns:a16="http://schemas.microsoft.com/office/drawing/2014/main" id="{900FB54B-A1B2-470C-86DE-A6AAF2169839}"/>
              </a:ext>
            </a:extLst>
          </p:cNvPr>
          <p:cNvSpPr>
            <a:spLocks noGrp="1"/>
          </p:cNvSpPr>
          <p:nvPr>
            <p:ph type="body" sz="quarter" idx="13"/>
          </p:nvPr>
        </p:nvSpPr>
        <p:spPr/>
        <p:txBody>
          <a:bodyPr/>
          <a:lstStyle/>
          <a:p>
            <a:pPr lvl="0"/>
            <a:r>
              <a:rPr lang="en-US" dirty="0"/>
              <a:t>Use a reference library vs. build your own?</a:t>
            </a:r>
          </a:p>
          <a:p>
            <a:pPr lvl="1"/>
            <a:r>
              <a:rPr lang="en-US" dirty="0"/>
              <a:t>Same criteria as any other “build vs. reuse”</a:t>
            </a:r>
          </a:p>
          <a:p>
            <a:pPr lvl="1"/>
            <a:r>
              <a:rPr lang="en-US" dirty="0"/>
              <a:t>Build costs more, but more tuned</a:t>
            </a:r>
          </a:p>
          <a:p>
            <a:pPr lvl="1"/>
            <a:r>
              <a:rPr lang="en-US" dirty="0"/>
              <a:t>At minimum, consult reference implementations to ensure you don’t miss nuances of specification</a:t>
            </a:r>
          </a:p>
          <a:p>
            <a:pPr lvl="0"/>
            <a:r>
              <a:rPr lang="en-US" dirty="0"/>
              <a:t>How often to update?</a:t>
            </a:r>
          </a:p>
          <a:p>
            <a:pPr lvl="1"/>
            <a:r>
              <a:rPr lang="en-US" dirty="0"/>
              <a:t>Reference libraries changing frequently</a:t>
            </a:r>
          </a:p>
          <a:p>
            <a:pPr lvl="1"/>
            <a:r>
              <a:rPr lang="en-US" dirty="0"/>
              <a:t>Will need to manage updates, especially given that custom code is likely resting on top</a:t>
            </a:r>
          </a:p>
        </p:txBody>
      </p:sp>
      <p:sp>
        <p:nvSpPr>
          <p:cNvPr id="4" name="Footer Placeholder 3">
            <a:extLst>
              <a:ext uri="{FF2B5EF4-FFF2-40B4-BE49-F238E27FC236}">
                <a16:creationId xmlns:a16="http://schemas.microsoft.com/office/drawing/2014/main" id="{1C069F60-FFAB-4463-A403-387339EF0040}"/>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2EB9FAD4-B1D6-4719-962C-40A4FD862C79}"/>
              </a:ext>
            </a:extLst>
          </p:cNvPr>
          <p:cNvSpPr>
            <a:spLocks noGrp="1"/>
          </p:cNvSpPr>
          <p:nvPr>
            <p:ph type="sldNum" sz="quarter" idx="11"/>
          </p:nvPr>
        </p:nvSpPr>
        <p:spPr/>
        <p:txBody>
          <a:bodyPr/>
          <a:lstStyle/>
          <a:p>
            <a:fld id="{6CACE926-AEF5-4BFE-8BD7-24414108CB7B}" type="slidenum">
              <a:rPr lang="en-US" altLang="en-US" smtClean="0"/>
              <a:pPr/>
              <a:t>67</a:t>
            </a:fld>
            <a:endParaRPr lang="en-US" altLang="en-US" dirty="0"/>
          </a:p>
        </p:txBody>
      </p:sp>
    </p:spTree>
    <p:extLst>
      <p:ext uri="{BB962C8B-B14F-4D97-AF65-F5344CB8AC3E}">
        <p14:creationId xmlns:p14="http://schemas.microsoft.com/office/powerpoint/2010/main" val="12729938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416F-1D43-475E-81F6-C97C693934B3}"/>
              </a:ext>
            </a:extLst>
          </p:cNvPr>
          <p:cNvSpPr>
            <a:spLocks noGrp="1"/>
          </p:cNvSpPr>
          <p:nvPr>
            <p:ph type="title"/>
          </p:nvPr>
        </p:nvSpPr>
        <p:spPr/>
        <p:txBody>
          <a:bodyPr/>
          <a:lstStyle/>
          <a:p>
            <a:r>
              <a:rPr lang="en-US" dirty="0"/>
              <a:t>Conformance resources</a:t>
            </a:r>
            <a:endParaRPr lang="en-CA" dirty="0"/>
          </a:p>
        </p:txBody>
      </p:sp>
      <p:sp>
        <p:nvSpPr>
          <p:cNvPr id="3" name="Text Placeholder 2">
            <a:extLst>
              <a:ext uri="{FF2B5EF4-FFF2-40B4-BE49-F238E27FC236}">
                <a16:creationId xmlns:a16="http://schemas.microsoft.com/office/drawing/2014/main" id="{E54251D2-BFE0-4ED4-8ADA-7913835BF3C4}"/>
              </a:ext>
            </a:extLst>
          </p:cNvPr>
          <p:cNvSpPr>
            <a:spLocks noGrp="1"/>
          </p:cNvSpPr>
          <p:nvPr>
            <p:ph type="body" sz="quarter" idx="13"/>
          </p:nvPr>
        </p:nvSpPr>
        <p:spPr/>
        <p:txBody>
          <a:bodyPr/>
          <a:lstStyle/>
          <a:p>
            <a:pPr lvl="0"/>
            <a:r>
              <a:rPr lang="en-US" dirty="0"/>
              <a:t>StructureDefinition, ValueSet, </a:t>
            </a:r>
            <a:r>
              <a:rPr lang="en-US" dirty="0" err="1"/>
              <a:t>ConceptMap</a:t>
            </a:r>
            <a:r>
              <a:rPr lang="en-US" dirty="0"/>
              <a:t>, </a:t>
            </a:r>
            <a:r>
              <a:rPr lang="en-US" dirty="0" err="1"/>
              <a:t>NamingSystem</a:t>
            </a:r>
            <a:r>
              <a:rPr lang="en-US" dirty="0"/>
              <a:t>, CapabilityStatement, etc.</a:t>
            </a:r>
          </a:p>
          <a:p>
            <a:pPr lvl="1"/>
            <a:r>
              <a:rPr lang="en-US" dirty="0"/>
              <a:t>Provide “metadata” for operation of systems</a:t>
            </a:r>
          </a:p>
          <a:p>
            <a:pPr lvl="2"/>
            <a:r>
              <a:rPr lang="en-US" dirty="0"/>
              <a:t>Allow for “dynamic” configuration</a:t>
            </a:r>
          </a:p>
          <a:p>
            <a:pPr lvl="2"/>
            <a:r>
              <a:rPr lang="en-US" dirty="0"/>
              <a:t>E.g. Rather than having hard-coded rules for allowed codes, required elements, look it up in ValueSet or StructureDefinition resource</a:t>
            </a:r>
          </a:p>
          <a:p>
            <a:pPr lvl="1"/>
            <a:r>
              <a:rPr lang="en-US" dirty="0"/>
              <a:t>Can be hosted anywhere</a:t>
            </a:r>
          </a:p>
          <a:p>
            <a:pPr lvl="2"/>
            <a:r>
              <a:rPr lang="en-US" dirty="0"/>
              <a:t>Do you require a local copy for performance reasons?  Perhaps synchronized copy via publish subscribe?</a:t>
            </a:r>
          </a:p>
        </p:txBody>
      </p:sp>
      <p:sp>
        <p:nvSpPr>
          <p:cNvPr id="4" name="Footer Placeholder 3">
            <a:extLst>
              <a:ext uri="{FF2B5EF4-FFF2-40B4-BE49-F238E27FC236}">
                <a16:creationId xmlns:a16="http://schemas.microsoft.com/office/drawing/2014/main" id="{D6DC6EA1-CC39-4F9A-8DDF-1029DA8135EA}"/>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0EECD34C-9FE1-4D31-BC46-82ADC3BA96AB}"/>
              </a:ext>
            </a:extLst>
          </p:cNvPr>
          <p:cNvSpPr>
            <a:spLocks noGrp="1"/>
          </p:cNvSpPr>
          <p:nvPr>
            <p:ph type="sldNum" sz="quarter" idx="11"/>
          </p:nvPr>
        </p:nvSpPr>
        <p:spPr/>
        <p:txBody>
          <a:bodyPr/>
          <a:lstStyle/>
          <a:p>
            <a:fld id="{6CACE926-AEF5-4BFE-8BD7-24414108CB7B}" type="slidenum">
              <a:rPr lang="en-US" altLang="en-US" smtClean="0"/>
              <a:pPr/>
              <a:t>68</a:t>
            </a:fld>
            <a:endParaRPr lang="en-US" altLang="en-US" dirty="0"/>
          </a:p>
        </p:txBody>
      </p:sp>
    </p:spTree>
    <p:extLst>
      <p:ext uri="{BB962C8B-B14F-4D97-AF65-F5344CB8AC3E}">
        <p14:creationId xmlns:p14="http://schemas.microsoft.com/office/powerpoint/2010/main" val="33424837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14FA9-333E-46C9-940D-7480C8925280}"/>
              </a:ext>
            </a:extLst>
          </p:cNvPr>
          <p:cNvSpPr>
            <a:spLocks noGrp="1"/>
          </p:cNvSpPr>
          <p:nvPr>
            <p:ph type="title"/>
          </p:nvPr>
        </p:nvSpPr>
        <p:spPr/>
        <p:txBody>
          <a:bodyPr/>
          <a:lstStyle/>
          <a:p>
            <a:r>
              <a:rPr lang="en-US" dirty="0"/>
              <a:t>Conformance resources (cont’d)</a:t>
            </a:r>
            <a:endParaRPr lang="en-CA" dirty="0"/>
          </a:p>
        </p:txBody>
      </p:sp>
      <p:sp>
        <p:nvSpPr>
          <p:cNvPr id="3" name="Text Placeholder 2">
            <a:extLst>
              <a:ext uri="{FF2B5EF4-FFF2-40B4-BE49-F238E27FC236}">
                <a16:creationId xmlns:a16="http://schemas.microsoft.com/office/drawing/2014/main" id="{37A11780-170D-4CCA-BF19-070889C9F65B}"/>
              </a:ext>
            </a:extLst>
          </p:cNvPr>
          <p:cNvSpPr>
            <a:spLocks noGrp="1"/>
          </p:cNvSpPr>
          <p:nvPr>
            <p:ph type="body" sz="quarter" idx="13"/>
          </p:nvPr>
        </p:nvSpPr>
        <p:spPr/>
        <p:txBody>
          <a:bodyPr/>
          <a:lstStyle/>
          <a:p>
            <a:pPr lvl="0"/>
            <a:r>
              <a:rPr lang="en-US" dirty="0"/>
              <a:t>Often arranged in cascading hierarchy</a:t>
            </a:r>
          </a:p>
          <a:p>
            <a:pPr lvl="1"/>
            <a:r>
              <a:rPr lang="en-US" dirty="0"/>
              <a:t>E.g. International value set, national value set, local value set</a:t>
            </a:r>
          </a:p>
          <a:p>
            <a:pPr lvl="1"/>
            <a:r>
              <a:rPr lang="en-US" dirty="0"/>
              <a:t>Need to consider timeframe and mechanism for propagating changes from higher levels in the hierarchy</a:t>
            </a:r>
          </a:p>
        </p:txBody>
      </p:sp>
      <p:sp>
        <p:nvSpPr>
          <p:cNvPr id="4" name="Footer Placeholder 3">
            <a:extLst>
              <a:ext uri="{FF2B5EF4-FFF2-40B4-BE49-F238E27FC236}">
                <a16:creationId xmlns:a16="http://schemas.microsoft.com/office/drawing/2014/main" id="{E82654F5-6D94-49CF-A71F-CFEF4ABB9AFC}"/>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C594BD36-14C4-41F8-A67C-10EB98E9525F}"/>
              </a:ext>
            </a:extLst>
          </p:cNvPr>
          <p:cNvSpPr>
            <a:spLocks noGrp="1"/>
          </p:cNvSpPr>
          <p:nvPr>
            <p:ph type="sldNum" sz="quarter" idx="11"/>
          </p:nvPr>
        </p:nvSpPr>
        <p:spPr/>
        <p:txBody>
          <a:bodyPr/>
          <a:lstStyle/>
          <a:p>
            <a:fld id="{6CACE926-AEF5-4BFE-8BD7-24414108CB7B}" type="slidenum">
              <a:rPr lang="en-US" altLang="en-US" smtClean="0"/>
              <a:pPr/>
              <a:t>69</a:t>
            </a:fld>
            <a:endParaRPr lang="en-US" altLang="en-US" dirty="0"/>
          </a:p>
        </p:txBody>
      </p:sp>
    </p:spTree>
    <p:extLst>
      <p:ext uri="{BB962C8B-B14F-4D97-AF65-F5344CB8AC3E}">
        <p14:creationId xmlns:p14="http://schemas.microsoft.com/office/powerpoint/2010/main" val="785045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F8CF-4B02-40BB-BC80-C7D9D4D32B28}"/>
              </a:ext>
            </a:extLst>
          </p:cNvPr>
          <p:cNvSpPr>
            <a:spLocks noGrp="1"/>
          </p:cNvSpPr>
          <p:nvPr>
            <p:ph type="title"/>
          </p:nvPr>
        </p:nvSpPr>
        <p:spPr/>
        <p:txBody>
          <a:bodyPr/>
          <a:lstStyle/>
          <a:p>
            <a:r>
              <a:rPr lang="en-CA" dirty="0"/>
              <a:t>Agenda</a:t>
            </a:r>
          </a:p>
        </p:txBody>
      </p:sp>
      <p:sp>
        <p:nvSpPr>
          <p:cNvPr id="3" name="Text Placeholder 2">
            <a:extLst>
              <a:ext uri="{FF2B5EF4-FFF2-40B4-BE49-F238E27FC236}">
                <a16:creationId xmlns:a16="http://schemas.microsoft.com/office/drawing/2014/main" id="{6CCD9D2D-FD37-47CB-9DDA-340BE8958508}"/>
              </a:ext>
            </a:extLst>
          </p:cNvPr>
          <p:cNvSpPr>
            <a:spLocks noGrp="1"/>
          </p:cNvSpPr>
          <p:nvPr>
            <p:ph type="body" sz="quarter" idx="13"/>
          </p:nvPr>
        </p:nvSpPr>
        <p:spPr/>
        <p:txBody>
          <a:bodyPr/>
          <a:lstStyle/>
          <a:p>
            <a:r>
              <a:rPr lang="en-CA" dirty="0"/>
              <a:t>Before break:</a:t>
            </a:r>
          </a:p>
          <a:p>
            <a:pPr lvl="1"/>
            <a:r>
              <a:rPr lang="en-CA" dirty="0"/>
              <a:t>Paradigms &amp; Architecture approaches</a:t>
            </a:r>
          </a:p>
          <a:p>
            <a:pPr lvl="1"/>
            <a:r>
              <a:rPr lang="en-CA" dirty="0"/>
              <a:t>Start on FHIR Features &amp; Architecture decisions</a:t>
            </a:r>
          </a:p>
          <a:p>
            <a:r>
              <a:rPr lang="en-CA" dirty="0"/>
              <a:t>After break:</a:t>
            </a:r>
          </a:p>
          <a:p>
            <a:pPr lvl="1"/>
            <a:r>
              <a:rPr lang="en-CA" dirty="0"/>
              <a:t>Remainder of FHIR Features &amp; Architectural decisions</a:t>
            </a:r>
          </a:p>
          <a:p>
            <a:pPr lvl="1"/>
            <a:r>
              <a:rPr lang="en-CA" dirty="0"/>
              <a:t>Profiles &amp; Next steps</a:t>
            </a:r>
          </a:p>
          <a:p>
            <a:pPr marL="0" indent="0">
              <a:buNone/>
            </a:pPr>
            <a:endParaRPr lang="en-CA" dirty="0"/>
          </a:p>
          <a:p>
            <a:pPr marL="0" indent="0">
              <a:buNone/>
            </a:pPr>
            <a:r>
              <a:rPr lang="en-CA" dirty="0"/>
              <a:t>(May vary from schedule a little bit based on questions…)</a:t>
            </a:r>
          </a:p>
        </p:txBody>
      </p:sp>
      <p:sp>
        <p:nvSpPr>
          <p:cNvPr id="4" name="Footer Placeholder 3">
            <a:extLst>
              <a:ext uri="{FF2B5EF4-FFF2-40B4-BE49-F238E27FC236}">
                <a16:creationId xmlns:a16="http://schemas.microsoft.com/office/drawing/2014/main" id="{D3DB69FE-C769-4E60-96CC-97C7AB552238}"/>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0319B392-D105-4374-9CE5-3FA64CCB103B}"/>
              </a:ext>
            </a:extLst>
          </p:cNvPr>
          <p:cNvSpPr>
            <a:spLocks noGrp="1"/>
          </p:cNvSpPr>
          <p:nvPr>
            <p:ph type="sldNum" sz="quarter" idx="11"/>
          </p:nvPr>
        </p:nvSpPr>
        <p:spPr/>
        <p:txBody>
          <a:bodyPr/>
          <a:lstStyle/>
          <a:p>
            <a:fld id="{6CACE926-AEF5-4BFE-8BD7-24414108CB7B}" type="slidenum">
              <a:rPr lang="en-US" altLang="en-US" smtClean="0"/>
              <a:pPr/>
              <a:t>7</a:t>
            </a:fld>
            <a:endParaRPr lang="en-US" altLang="en-US" dirty="0"/>
          </a:p>
        </p:txBody>
      </p:sp>
    </p:spTree>
    <p:extLst>
      <p:ext uri="{BB962C8B-B14F-4D97-AF65-F5344CB8AC3E}">
        <p14:creationId xmlns:p14="http://schemas.microsoft.com/office/powerpoint/2010/main" val="35626377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38262-2E5A-47CF-AF97-7766F3CAC78E}"/>
              </a:ext>
            </a:extLst>
          </p:cNvPr>
          <p:cNvSpPr>
            <a:spLocks noGrp="1"/>
          </p:cNvSpPr>
          <p:nvPr>
            <p:ph type="title"/>
          </p:nvPr>
        </p:nvSpPr>
        <p:spPr/>
        <p:txBody>
          <a:bodyPr/>
          <a:lstStyle/>
          <a:p>
            <a:r>
              <a:rPr lang="en-US" dirty="0"/>
              <a:t>Bundles</a:t>
            </a:r>
            <a:endParaRPr lang="en-CA" dirty="0"/>
          </a:p>
        </p:txBody>
      </p:sp>
      <p:sp>
        <p:nvSpPr>
          <p:cNvPr id="3" name="Footer Placeholder 2">
            <a:extLst>
              <a:ext uri="{FF2B5EF4-FFF2-40B4-BE49-F238E27FC236}">
                <a16:creationId xmlns:a16="http://schemas.microsoft.com/office/drawing/2014/main" id="{8B12D28E-BE3A-4A9C-A00D-FB3F77DCD0A5}"/>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75A25264-D5EF-486E-AC32-38B79D4ED20A}"/>
              </a:ext>
            </a:extLst>
          </p:cNvPr>
          <p:cNvSpPr>
            <a:spLocks noGrp="1"/>
          </p:cNvSpPr>
          <p:nvPr>
            <p:ph type="sldNum" sz="quarter" idx="11"/>
          </p:nvPr>
        </p:nvSpPr>
        <p:spPr/>
        <p:txBody>
          <a:bodyPr/>
          <a:lstStyle/>
          <a:p>
            <a:fld id="{6CACE926-AEF5-4BFE-8BD7-24414108CB7B}" type="slidenum">
              <a:rPr lang="en-US" altLang="en-US" smtClean="0"/>
              <a:pPr/>
              <a:t>70</a:t>
            </a:fld>
            <a:endParaRPr lang="en-US" altLang="en-US" dirty="0"/>
          </a:p>
        </p:txBody>
      </p:sp>
      <p:pic>
        <p:nvPicPr>
          <p:cNvPr id="5" name="Picture 4">
            <a:extLst>
              <a:ext uri="{FF2B5EF4-FFF2-40B4-BE49-F238E27FC236}">
                <a16:creationId xmlns:a16="http://schemas.microsoft.com/office/drawing/2014/main" id="{A096FEFC-13A7-44F5-8A10-86A52A8E678D}"/>
              </a:ext>
            </a:extLst>
          </p:cNvPr>
          <p:cNvPicPr>
            <a:picLocks noChangeAspect="1" noChangeArrowheads="1"/>
          </p:cNvPicPr>
          <p:nvPr/>
        </p:nvPicPr>
        <p:blipFill>
          <a:blip r:embed="rId2" cstate="print"/>
          <a:srcRect/>
          <a:stretch>
            <a:fillRect/>
          </a:stretch>
        </p:blipFill>
        <p:spPr bwMode="auto">
          <a:xfrm>
            <a:off x="2141732" y="907540"/>
            <a:ext cx="4806533" cy="3649298"/>
          </a:xfrm>
          <a:prstGeom prst="rect">
            <a:avLst/>
          </a:prstGeom>
          <a:noFill/>
          <a:ln w="9525">
            <a:noFill/>
            <a:miter lim="800000"/>
            <a:headEnd/>
            <a:tailEnd/>
          </a:ln>
        </p:spPr>
      </p:pic>
    </p:spTree>
    <p:extLst>
      <p:ext uri="{BB962C8B-B14F-4D97-AF65-F5344CB8AC3E}">
        <p14:creationId xmlns:p14="http://schemas.microsoft.com/office/powerpoint/2010/main" val="40058910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0E2E-F328-4706-AA6C-B1D29C98F5E0}"/>
              </a:ext>
            </a:extLst>
          </p:cNvPr>
          <p:cNvSpPr>
            <a:spLocks noGrp="1"/>
          </p:cNvSpPr>
          <p:nvPr>
            <p:ph type="title"/>
          </p:nvPr>
        </p:nvSpPr>
        <p:spPr/>
        <p:txBody>
          <a:bodyPr/>
          <a:lstStyle/>
          <a:p>
            <a:r>
              <a:rPr lang="en-US" dirty="0"/>
              <a:t>Bundles (cont’d)</a:t>
            </a:r>
            <a:endParaRPr lang="en-CA" dirty="0"/>
          </a:p>
        </p:txBody>
      </p:sp>
      <p:sp>
        <p:nvSpPr>
          <p:cNvPr id="3" name="Text Placeholder 2">
            <a:extLst>
              <a:ext uri="{FF2B5EF4-FFF2-40B4-BE49-F238E27FC236}">
                <a16:creationId xmlns:a16="http://schemas.microsoft.com/office/drawing/2014/main" id="{D493553B-66EB-4F07-A139-F78CFB43F497}"/>
              </a:ext>
            </a:extLst>
          </p:cNvPr>
          <p:cNvSpPr>
            <a:spLocks noGrp="1"/>
          </p:cNvSpPr>
          <p:nvPr>
            <p:ph type="body" sz="quarter" idx="13"/>
          </p:nvPr>
        </p:nvSpPr>
        <p:spPr/>
        <p:txBody>
          <a:bodyPr/>
          <a:lstStyle/>
          <a:p>
            <a:pPr lvl="0"/>
            <a:r>
              <a:rPr lang="en-US" dirty="0"/>
              <a:t>Mechanism for messages, documents, transactions, query responses</a:t>
            </a:r>
          </a:p>
          <a:p>
            <a:pPr lvl="0"/>
            <a:r>
              <a:rPr lang="en-US" dirty="0"/>
              <a:t>In theory, could regenerate a document from constituent parts, but:</a:t>
            </a:r>
          </a:p>
          <a:p>
            <a:pPr lvl="1"/>
            <a:r>
              <a:rPr lang="en-US" dirty="0"/>
              <a:t>No clear boundary on what’s part of document vs. not</a:t>
            </a:r>
          </a:p>
          <a:p>
            <a:pPr lvl="1"/>
            <a:r>
              <a:rPr lang="en-US" dirty="0"/>
              <a:t>No way to guarantee order of entries</a:t>
            </a:r>
          </a:p>
          <a:p>
            <a:pPr lvl="1"/>
            <a:r>
              <a:rPr lang="en-US" dirty="0"/>
              <a:t>Thus: recommend storing as a binary</a:t>
            </a:r>
          </a:p>
        </p:txBody>
      </p:sp>
      <p:sp>
        <p:nvSpPr>
          <p:cNvPr id="4" name="Footer Placeholder 3">
            <a:extLst>
              <a:ext uri="{FF2B5EF4-FFF2-40B4-BE49-F238E27FC236}">
                <a16:creationId xmlns:a16="http://schemas.microsoft.com/office/drawing/2014/main" id="{D8ECA9FB-0301-4AFA-AFE7-47FA4F3555FC}"/>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1F4D5A6B-49E0-4F47-9AFE-76D6793518AF}"/>
              </a:ext>
            </a:extLst>
          </p:cNvPr>
          <p:cNvSpPr>
            <a:spLocks noGrp="1"/>
          </p:cNvSpPr>
          <p:nvPr>
            <p:ph type="sldNum" sz="quarter" idx="11"/>
          </p:nvPr>
        </p:nvSpPr>
        <p:spPr/>
        <p:txBody>
          <a:bodyPr/>
          <a:lstStyle/>
          <a:p>
            <a:fld id="{6CACE926-AEF5-4BFE-8BD7-24414108CB7B}" type="slidenum">
              <a:rPr lang="en-US" altLang="en-US" smtClean="0"/>
              <a:pPr/>
              <a:t>71</a:t>
            </a:fld>
            <a:endParaRPr lang="en-US" altLang="en-US" dirty="0"/>
          </a:p>
        </p:txBody>
      </p:sp>
    </p:spTree>
    <p:extLst>
      <p:ext uri="{BB962C8B-B14F-4D97-AF65-F5344CB8AC3E}">
        <p14:creationId xmlns:p14="http://schemas.microsoft.com/office/powerpoint/2010/main" val="12250735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A7C31-5248-499E-A8ED-70407A35E40E}"/>
              </a:ext>
            </a:extLst>
          </p:cNvPr>
          <p:cNvSpPr>
            <a:spLocks noGrp="1"/>
          </p:cNvSpPr>
          <p:nvPr>
            <p:ph type="title"/>
          </p:nvPr>
        </p:nvSpPr>
        <p:spPr/>
        <p:txBody>
          <a:bodyPr/>
          <a:lstStyle/>
          <a:p>
            <a:r>
              <a:rPr lang="en-US" dirty="0"/>
              <a:t>Bundle decisions</a:t>
            </a:r>
            <a:endParaRPr lang="en-CA" dirty="0"/>
          </a:p>
        </p:txBody>
      </p:sp>
      <p:sp>
        <p:nvSpPr>
          <p:cNvPr id="3" name="Text Placeholder 2">
            <a:extLst>
              <a:ext uri="{FF2B5EF4-FFF2-40B4-BE49-F238E27FC236}">
                <a16:creationId xmlns:a16="http://schemas.microsoft.com/office/drawing/2014/main" id="{E06AD651-FA51-45AF-858E-587116025E27}"/>
              </a:ext>
            </a:extLst>
          </p:cNvPr>
          <p:cNvSpPr>
            <a:spLocks noGrp="1"/>
          </p:cNvSpPr>
          <p:nvPr>
            <p:ph type="body" sz="quarter" idx="13"/>
          </p:nvPr>
        </p:nvSpPr>
        <p:spPr/>
        <p:txBody>
          <a:bodyPr/>
          <a:lstStyle/>
          <a:p>
            <a:pPr lvl="0"/>
            <a:r>
              <a:rPr lang="en-US" dirty="0"/>
              <a:t>Ids within a bundle</a:t>
            </a:r>
          </a:p>
          <a:p>
            <a:pPr lvl="1"/>
            <a:r>
              <a:rPr lang="en-US" dirty="0"/>
              <a:t>Resources in bundles can be identified by UUID, RESTful id or version-specific RESTful id</a:t>
            </a:r>
          </a:p>
          <a:p>
            <a:pPr lvl="1"/>
            <a:r>
              <a:rPr lang="en-US" dirty="0"/>
              <a:t>RESTful ids allow information in a document to be linked to existing resource instances outside the bundle.</a:t>
            </a:r>
          </a:p>
          <a:p>
            <a:pPr lvl="1"/>
            <a:r>
              <a:rPr lang="en-US" dirty="0"/>
              <a:t>Version ids should be used if data corresponds to a specific version (as opposed to filtered view)</a:t>
            </a:r>
          </a:p>
        </p:txBody>
      </p:sp>
      <p:sp>
        <p:nvSpPr>
          <p:cNvPr id="4" name="Footer Placeholder 3">
            <a:extLst>
              <a:ext uri="{FF2B5EF4-FFF2-40B4-BE49-F238E27FC236}">
                <a16:creationId xmlns:a16="http://schemas.microsoft.com/office/drawing/2014/main" id="{A961298C-D71D-410C-AF3E-0F484C1A0B29}"/>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AF1A3383-BF25-433C-BD5C-40914A6BC84C}"/>
              </a:ext>
            </a:extLst>
          </p:cNvPr>
          <p:cNvSpPr>
            <a:spLocks noGrp="1"/>
          </p:cNvSpPr>
          <p:nvPr>
            <p:ph type="sldNum" sz="quarter" idx="11"/>
          </p:nvPr>
        </p:nvSpPr>
        <p:spPr/>
        <p:txBody>
          <a:bodyPr/>
          <a:lstStyle/>
          <a:p>
            <a:fld id="{6CACE926-AEF5-4BFE-8BD7-24414108CB7B}" type="slidenum">
              <a:rPr lang="en-US" altLang="en-US" smtClean="0"/>
              <a:pPr/>
              <a:t>72</a:t>
            </a:fld>
            <a:endParaRPr lang="en-US" altLang="en-US" dirty="0"/>
          </a:p>
        </p:txBody>
      </p:sp>
    </p:spTree>
    <p:extLst>
      <p:ext uri="{BB962C8B-B14F-4D97-AF65-F5344CB8AC3E}">
        <p14:creationId xmlns:p14="http://schemas.microsoft.com/office/powerpoint/2010/main" val="3512211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9F453-909E-4D1D-87EA-04912841058C}"/>
              </a:ext>
            </a:extLst>
          </p:cNvPr>
          <p:cNvSpPr>
            <a:spLocks noGrp="1"/>
          </p:cNvSpPr>
          <p:nvPr>
            <p:ph type="title"/>
          </p:nvPr>
        </p:nvSpPr>
        <p:spPr/>
        <p:txBody>
          <a:bodyPr/>
          <a:lstStyle/>
          <a:p>
            <a:r>
              <a:rPr lang="en-US" dirty="0"/>
              <a:t>Bundle decisions (cont’d)</a:t>
            </a:r>
            <a:endParaRPr lang="en-CA" dirty="0"/>
          </a:p>
        </p:txBody>
      </p:sp>
      <p:sp>
        <p:nvSpPr>
          <p:cNvPr id="3" name="Text Placeholder 2">
            <a:extLst>
              <a:ext uri="{FF2B5EF4-FFF2-40B4-BE49-F238E27FC236}">
                <a16:creationId xmlns:a16="http://schemas.microsoft.com/office/drawing/2014/main" id="{B3D0F543-C168-4326-899D-49705F8A613D}"/>
              </a:ext>
            </a:extLst>
          </p:cNvPr>
          <p:cNvSpPr>
            <a:spLocks noGrp="1"/>
          </p:cNvSpPr>
          <p:nvPr>
            <p:ph type="body" sz="quarter" idx="13"/>
          </p:nvPr>
        </p:nvSpPr>
        <p:spPr/>
        <p:txBody>
          <a:bodyPr/>
          <a:lstStyle/>
          <a:p>
            <a:pPr lvl="0"/>
            <a:r>
              <a:rPr lang="en-US" dirty="0"/>
              <a:t>Where’s the resource – bundled, contained, remote?</a:t>
            </a:r>
          </a:p>
          <a:p>
            <a:pPr lvl="1"/>
            <a:r>
              <a:rPr lang="en-US" dirty="0"/>
              <a:t>“contained” should only be used if resource can’t stand alone</a:t>
            </a:r>
          </a:p>
          <a:p>
            <a:pPr lvl="2"/>
            <a:r>
              <a:rPr lang="en-US" dirty="0"/>
              <a:t>Can’t exist if parent is removed</a:t>
            </a:r>
          </a:p>
          <a:p>
            <a:pPr lvl="2"/>
            <a:r>
              <a:rPr lang="en-US" dirty="0"/>
              <a:t>Not enough information to resolve</a:t>
            </a:r>
          </a:p>
          <a:p>
            <a:pPr lvl="1"/>
            <a:r>
              <a:rPr lang="en-US" dirty="0"/>
              <a:t>In bundle for document if part of narrative rendering rules or want part if signed content</a:t>
            </a:r>
          </a:p>
          <a:p>
            <a:pPr lvl="1"/>
            <a:r>
              <a:rPr lang="en-US" dirty="0"/>
              <a:t>In bundle for message if needed to process message and no separate query desired</a:t>
            </a:r>
          </a:p>
        </p:txBody>
      </p:sp>
      <p:sp>
        <p:nvSpPr>
          <p:cNvPr id="4" name="Footer Placeholder 3">
            <a:extLst>
              <a:ext uri="{FF2B5EF4-FFF2-40B4-BE49-F238E27FC236}">
                <a16:creationId xmlns:a16="http://schemas.microsoft.com/office/drawing/2014/main" id="{7E09BCDF-B253-410F-8228-56F7D81E5550}"/>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DB373EF9-8DF6-46A8-9A61-E90867821CB9}"/>
              </a:ext>
            </a:extLst>
          </p:cNvPr>
          <p:cNvSpPr>
            <a:spLocks noGrp="1"/>
          </p:cNvSpPr>
          <p:nvPr>
            <p:ph type="sldNum" sz="quarter" idx="11"/>
          </p:nvPr>
        </p:nvSpPr>
        <p:spPr/>
        <p:txBody>
          <a:bodyPr/>
          <a:lstStyle/>
          <a:p>
            <a:fld id="{6CACE926-AEF5-4BFE-8BD7-24414108CB7B}" type="slidenum">
              <a:rPr lang="en-US" altLang="en-US" smtClean="0"/>
              <a:pPr/>
              <a:t>73</a:t>
            </a:fld>
            <a:endParaRPr lang="en-US" altLang="en-US" dirty="0"/>
          </a:p>
        </p:txBody>
      </p:sp>
    </p:spTree>
    <p:extLst>
      <p:ext uri="{BB962C8B-B14F-4D97-AF65-F5344CB8AC3E}">
        <p14:creationId xmlns:p14="http://schemas.microsoft.com/office/powerpoint/2010/main" val="2855284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8FE94-26BC-49D7-AC3F-89E50099DF9C}"/>
              </a:ext>
            </a:extLst>
          </p:cNvPr>
          <p:cNvSpPr>
            <a:spLocks noGrp="1"/>
          </p:cNvSpPr>
          <p:nvPr>
            <p:ph type="title"/>
          </p:nvPr>
        </p:nvSpPr>
        <p:spPr/>
        <p:txBody>
          <a:bodyPr/>
          <a:lstStyle/>
          <a:p>
            <a:r>
              <a:rPr lang="en-CA" dirty="0"/>
              <a:t>Apply it</a:t>
            </a:r>
          </a:p>
        </p:txBody>
      </p:sp>
      <p:sp>
        <p:nvSpPr>
          <p:cNvPr id="3" name="Text Placeholder 2">
            <a:extLst>
              <a:ext uri="{FF2B5EF4-FFF2-40B4-BE49-F238E27FC236}">
                <a16:creationId xmlns:a16="http://schemas.microsoft.com/office/drawing/2014/main" id="{8A4DF0AB-6CCD-4D77-B806-4A4426B81897}"/>
              </a:ext>
            </a:extLst>
          </p:cNvPr>
          <p:cNvSpPr>
            <a:spLocks noGrp="1"/>
          </p:cNvSpPr>
          <p:nvPr>
            <p:ph type="body" sz="quarter" idx="13"/>
          </p:nvPr>
        </p:nvSpPr>
        <p:spPr/>
        <p:txBody>
          <a:bodyPr/>
          <a:lstStyle/>
          <a:p>
            <a:r>
              <a:rPr lang="en-CA" dirty="0"/>
              <a:t>Which of the previous FHIR considerations are you going to pay particular attention to in your implementation?</a:t>
            </a:r>
          </a:p>
        </p:txBody>
      </p:sp>
      <p:sp>
        <p:nvSpPr>
          <p:cNvPr id="4" name="Footer Placeholder 3">
            <a:extLst>
              <a:ext uri="{FF2B5EF4-FFF2-40B4-BE49-F238E27FC236}">
                <a16:creationId xmlns:a16="http://schemas.microsoft.com/office/drawing/2014/main" id="{155FA1D1-AC9E-49BB-A6C4-3DBC77893DA4}"/>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64D6BFED-8573-47A4-9B67-9E084BFD2EF3}"/>
              </a:ext>
            </a:extLst>
          </p:cNvPr>
          <p:cNvSpPr>
            <a:spLocks noGrp="1"/>
          </p:cNvSpPr>
          <p:nvPr>
            <p:ph type="sldNum" sz="quarter" idx="11"/>
          </p:nvPr>
        </p:nvSpPr>
        <p:spPr/>
        <p:txBody>
          <a:bodyPr/>
          <a:lstStyle/>
          <a:p>
            <a:fld id="{6CACE926-AEF5-4BFE-8BD7-24414108CB7B}" type="slidenum">
              <a:rPr lang="en-US" altLang="en-US" smtClean="0"/>
              <a:pPr/>
              <a:t>74</a:t>
            </a:fld>
            <a:endParaRPr lang="en-US" altLang="en-US" dirty="0"/>
          </a:p>
        </p:txBody>
      </p:sp>
    </p:spTree>
    <p:extLst>
      <p:ext uri="{BB962C8B-B14F-4D97-AF65-F5344CB8AC3E}">
        <p14:creationId xmlns:p14="http://schemas.microsoft.com/office/powerpoint/2010/main" val="23815099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E8E44-03E4-4B9C-A17A-4FD28462537D}"/>
              </a:ext>
            </a:extLst>
          </p:cNvPr>
          <p:cNvSpPr>
            <a:spLocks noGrp="1"/>
          </p:cNvSpPr>
          <p:nvPr>
            <p:ph type="title"/>
          </p:nvPr>
        </p:nvSpPr>
        <p:spPr/>
        <p:txBody>
          <a:bodyPr/>
          <a:lstStyle/>
          <a:p>
            <a:r>
              <a:rPr lang="en-US" dirty="0"/>
              <a:t>Additional Considerations</a:t>
            </a:r>
            <a:endParaRPr lang="en-CA" dirty="0"/>
          </a:p>
        </p:txBody>
      </p:sp>
      <p:sp>
        <p:nvSpPr>
          <p:cNvPr id="3" name="Footer Placeholder 2">
            <a:extLst>
              <a:ext uri="{FF2B5EF4-FFF2-40B4-BE49-F238E27FC236}">
                <a16:creationId xmlns:a16="http://schemas.microsoft.com/office/drawing/2014/main" id="{157440EF-F94B-4389-955E-30029BC135B9}"/>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5516518C-D73E-4990-8818-A2B8BF2431D5}"/>
              </a:ext>
            </a:extLst>
          </p:cNvPr>
          <p:cNvSpPr>
            <a:spLocks noGrp="1"/>
          </p:cNvSpPr>
          <p:nvPr>
            <p:ph type="sldNum" sz="quarter" idx="11"/>
          </p:nvPr>
        </p:nvSpPr>
        <p:spPr/>
        <p:txBody>
          <a:bodyPr/>
          <a:lstStyle/>
          <a:p>
            <a:fld id="{6CACE926-AEF5-4BFE-8BD7-24414108CB7B}" type="slidenum">
              <a:rPr lang="en-US" altLang="en-US" smtClean="0"/>
              <a:pPr/>
              <a:t>75</a:t>
            </a:fld>
            <a:endParaRPr lang="en-US" altLang="en-US" dirty="0"/>
          </a:p>
        </p:txBody>
      </p:sp>
    </p:spTree>
    <p:extLst>
      <p:ext uri="{BB962C8B-B14F-4D97-AF65-F5344CB8AC3E}">
        <p14:creationId xmlns:p14="http://schemas.microsoft.com/office/powerpoint/2010/main" val="5027605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2AB59-BCC6-4331-BE8B-EFFB6D8E55B8}"/>
              </a:ext>
            </a:extLst>
          </p:cNvPr>
          <p:cNvSpPr>
            <a:spLocks noGrp="1"/>
          </p:cNvSpPr>
          <p:nvPr>
            <p:ph type="title"/>
          </p:nvPr>
        </p:nvSpPr>
        <p:spPr/>
        <p:txBody>
          <a:bodyPr/>
          <a:lstStyle/>
          <a:p>
            <a:r>
              <a:rPr lang="en-CA" dirty="0"/>
              <a:t>Additional Considerations</a:t>
            </a:r>
          </a:p>
        </p:txBody>
      </p:sp>
      <p:sp>
        <p:nvSpPr>
          <p:cNvPr id="3" name="Text Placeholder 2">
            <a:extLst>
              <a:ext uri="{FF2B5EF4-FFF2-40B4-BE49-F238E27FC236}">
                <a16:creationId xmlns:a16="http://schemas.microsoft.com/office/drawing/2014/main" id="{088D489F-7E36-48C5-927C-BBEBC70BC9B5}"/>
              </a:ext>
            </a:extLst>
          </p:cNvPr>
          <p:cNvSpPr>
            <a:spLocks noGrp="1"/>
          </p:cNvSpPr>
          <p:nvPr>
            <p:ph type="body" sz="quarter" idx="13"/>
          </p:nvPr>
        </p:nvSpPr>
        <p:spPr/>
        <p:txBody>
          <a:bodyPr/>
          <a:lstStyle/>
          <a:p>
            <a:r>
              <a:rPr lang="en-US" dirty="0"/>
              <a:t>Resolving identity</a:t>
            </a:r>
          </a:p>
          <a:p>
            <a:r>
              <a:rPr lang="en-US" dirty="0"/>
              <a:t>Missing data</a:t>
            </a:r>
          </a:p>
          <a:p>
            <a:r>
              <a:rPr lang="en-US" dirty="0"/>
              <a:t>Looping</a:t>
            </a:r>
          </a:p>
          <a:p>
            <a:r>
              <a:rPr lang="en-US" dirty="0"/>
              <a:t>Variable server capabilities</a:t>
            </a:r>
          </a:p>
          <a:p>
            <a:r>
              <a:rPr lang="en-US" dirty="0"/>
              <a:t>Prohibiting data elements</a:t>
            </a:r>
          </a:p>
          <a:p>
            <a:r>
              <a:rPr lang="en-US" dirty="0"/>
              <a:t>Interoperating with legacy</a:t>
            </a:r>
            <a:endParaRPr lang="en-CA" dirty="0"/>
          </a:p>
        </p:txBody>
      </p:sp>
      <p:sp>
        <p:nvSpPr>
          <p:cNvPr id="4" name="Footer Placeholder 3">
            <a:extLst>
              <a:ext uri="{FF2B5EF4-FFF2-40B4-BE49-F238E27FC236}">
                <a16:creationId xmlns:a16="http://schemas.microsoft.com/office/drawing/2014/main" id="{971CEB77-B6B0-4735-BB31-99B8C102CA00}"/>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8EA23FE0-C9EC-4710-8A0B-B9F39AE2626F}"/>
              </a:ext>
            </a:extLst>
          </p:cNvPr>
          <p:cNvSpPr>
            <a:spLocks noGrp="1"/>
          </p:cNvSpPr>
          <p:nvPr>
            <p:ph type="sldNum" sz="quarter" idx="11"/>
          </p:nvPr>
        </p:nvSpPr>
        <p:spPr/>
        <p:txBody>
          <a:bodyPr/>
          <a:lstStyle/>
          <a:p>
            <a:fld id="{6CACE926-AEF5-4BFE-8BD7-24414108CB7B}" type="slidenum">
              <a:rPr lang="en-US" altLang="en-US" smtClean="0"/>
              <a:pPr/>
              <a:t>76</a:t>
            </a:fld>
            <a:endParaRPr lang="en-US" altLang="en-US" dirty="0"/>
          </a:p>
        </p:txBody>
      </p:sp>
    </p:spTree>
    <p:extLst>
      <p:ext uri="{BB962C8B-B14F-4D97-AF65-F5344CB8AC3E}">
        <p14:creationId xmlns:p14="http://schemas.microsoft.com/office/powerpoint/2010/main" val="5544580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CBC74-2A81-47D8-A159-B6C6C9DEE4BB}"/>
              </a:ext>
            </a:extLst>
          </p:cNvPr>
          <p:cNvSpPr>
            <a:spLocks noGrp="1"/>
          </p:cNvSpPr>
          <p:nvPr>
            <p:ph type="title"/>
          </p:nvPr>
        </p:nvSpPr>
        <p:spPr/>
        <p:txBody>
          <a:bodyPr/>
          <a:lstStyle/>
          <a:p>
            <a:r>
              <a:rPr lang="en-US" dirty="0"/>
              <a:t>Resolving identity</a:t>
            </a:r>
            <a:endParaRPr lang="en-CA" dirty="0"/>
          </a:p>
        </p:txBody>
      </p:sp>
      <p:sp>
        <p:nvSpPr>
          <p:cNvPr id="3" name="Text Placeholder 2">
            <a:extLst>
              <a:ext uri="{FF2B5EF4-FFF2-40B4-BE49-F238E27FC236}">
                <a16:creationId xmlns:a16="http://schemas.microsoft.com/office/drawing/2014/main" id="{0C7F428B-730C-4A29-8CC3-DEEFD982EC16}"/>
              </a:ext>
            </a:extLst>
          </p:cNvPr>
          <p:cNvSpPr>
            <a:spLocks noGrp="1"/>
          </p:cNvSpPr>
          <p:nvPr>
            <p:ph type="body" sz="quarter" idx="13"/>
          </p:nvPr>
        </p:nvSpPr>
        <p:spPr/>
        <p:txBody>
          <a:bodyPr/>
          <a:lstStyle/>
          <a:p>
            <a:pPr lvl="0"/>
            <a:r>
              <a:rPr lang="en-US" dirty="0"/>
              <a:t>Resource is electronic representation of real-world object</a:t>
            </a:r>
          </a:p>
          <a:p>
            <a:pPr lvl="0"/>
            <a:r>
              <a:rPr lang="en-US" dirty="0"/>
              <a:t>Can have multiple resource instances for same real-world object</a:t>
            </a:r>
          </a:p>
          <a:p>
            <a:pPr lvl="1"/>
            <a:r>
              <a:rPr lang="en-US" dirty="0"/>
              <a:t>Different servers or sometimes even same server</a:t>
            </a:r>
          </a:p>
          <a:p>
            <a:pPr lvl="1"/>
            <a:r>
              <a:rPr lang="en-US" dirty="0"/>
              <a:t>Ids for same resource on different servers can be completely different</a:t>
            </a:r>
          </a:p>
          <a:p>
            <a:pPr lvl="1"/>
            <a:r>
              <a:rPr lang="en-US" dirty="0"/>
              <a:t>Data on different servers can also vary</a:t>
            </a:r>
          </a:p>
          <a:p>
            <a:pPr lvl="0"/>
            <a:r>
              <a:rPr lang="en-US" dirty="0"/>
              <a:t>One resource multiple sites (with different ids)</a:t>
            </a:r>
          </a:p>
          <a:p>
            <a:pPr lvl="0"/>
            <a:r>
              <a:rPr lang="en-US" dirty="0"/>
              <a:t>Available data may vary</a:t>
            </a:r>
          </a:p>
        </p:txBody>
      </p:sp>
      <p:sp>
        <p:nvSpPr>
          <p:cNvPr id="4" name="Footer Placeholder 3">
            <a:extLst>
              <a:ext uri="{FF2B5EF4-FFF2-40B4-BE49-F238E27FC236}">
                <a16:creationId xmlns:a16="http://schemas.microsoft.com/office/drawing/2014/main" id="{190DEAA3-F8A9-477D-8A2D-F5BEE158D076}"/>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1FA5157A-FDB5-4336-8213-CE67CD2B83B8}"/>
              </a:ext>
            </a:extLst>
          </p:cNvPr>
          <p:cNvSpPr>
            <a:spLocks noGrp="1"/>
          </p:cNvSpPr>
          <p:nvPr>
            <p:ph type="sldNum" sz="quarter" idx="11"/>
          </p:nvPr>
        </p:nvSpPr>
        <p:spPr/>
        <p:txBody>
          <a:bodyPr/>
          <a:lstStyle/>
          <a:p>
            <a:fld id="{6CACE926-AEF5-4BFE-8BD7-24414108CB7B}" type="slidenum">
              <a:rPr lang="en-US" altLang="en-US" smtClean="0"/>
              <a:pPr/>
              <a:t>77</a:t>
            </a:fld>
            <a:endParaRPr lang="en-US" altLang="en-US" dirty="0"/>
          </a:p>
        </p:txBody>
      </p:sp>
    </p:spTree>
    <p:extLst>
      <p:ext uri="{BB962C8B-B14F-4D97-AF65-F5344CB8AC3E}">
        <p14:creationId xmlns:p14="http://schemas.microsoft.com/office/powerpoint/2010/main" val="32897865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69F8D-3896-4C46-BEDD-2FA1A3F0D2D0}"/>
              </a:ext>
            </a:extLst>
          </p:cNvPr>
          <p:cNvSpPr>
            <a:spLocks noGrp="1"/>
          </p:cNvSpPr>
          <p:nvPr>
            <p:ph type="title"/>
          </p:nvPr>
        </p:nvSpPr>
        <p:spPr/>
        <p:txBody>
          <a:bodyPr/>
          <a:lstStyle/>
          <a:p>
            <a:r>
              <a:rPr lang="en-US" dirty="0"/>
              <a:t>Resolving identity (cont’d)</a:t>
            </a:r>
            <a:endParaRPr lang="en-CA" dirty="0"/>
          </a:p>
        </p:txBody>
      </p:sp>
      <p:sp>
        <p:nvSpPr>
          <p:cNvPr id="3" name="Text Placeholder 2">
            <a:extLst>
              <a:ext uri="{FF2B5EF4-FFF2-40B4-BE49-F238E27FC236}">
                <a16:creationId xmlns:a16="http://schemas.microsoft.com/office/drawing/2014/main" id="{327D5EEF-55B6-4591-91A7-721F59CEB753}"/>
              </a:ext>
            </a:extLst>
          </p:cNvPr>
          <p:cNvSpPr>
            <a:spLocks noGrp="1"/>
          </p:cNvSpPr>
          <p:nvPr>
            <p:ph type="body" sz="quarter" idx="13"/>
          </p:nvPr>
        </p:nvSpPr>
        <p:spPr/>
        <p:txBody>
          <a:bodyPr/>
          <a:lstStyle/>
          <a:p>
            <a:pPr lvl="0"/>
            <a:r>
              <a:rPr lang="en-US" dirty="0"/>
              <a:t>Matching resources within and across servers is generally accomplished by business id (“identifier”)</a:t>
            </a:r>
          </a:p>
          <a:p>
            <a:r>
              <a:rPr lang="en-US" dirty="0"/>
              <a:t>May also have business “version”</a:t>
            </a:r>
          </a:p>
          <a:p>
            <a:pPr lvl="1"/>
            <a:r>
              <a:rPr lang="en-US" dirty="0"/>
              <a:t>Rules over changing business version are domain-dependent.  </a:t>
            </a:r>
          </a:p>
          <a:p>
            <a:pPr lvl="1"/>
            <a:r>
              <a:rPr lang="en-US" dirty="0"/>
              <a:t>Where old versions my be maintained, each version might be distinct instance</a:t>
            </a:r>
          </a:p>
        </p:txBody>
      </p:sp>
      <p:sp>
        <p:nvSpPr>
          <p:cNvPr id="4" name="Footer Placeholder 3">
            <a:extLst>
              <a:ext uri="{FF2B5EF4-FFF2-40B4-BE49-F238E27FC236}">
                <a16:creationId xmlns:a16="http://schemas.microsoft.com/office/drawing/2014/main" id="{540DD61F-56C3-4641-9F75-590A7ABCBC78}"/>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A6E1B019-407B-477E-836D-EB13350FDEBF}"/>
              </a:ext>
            </a:extLst>
          </p:cNvPr>
          <p:cNvSpPr>
            <a:spLocks noGrp="1"/>
          </p:cNvSpPr>
          <p:nvPr>
            <p:ph type="sldNum" sz="quarter" idx="11"/>
          </p:nvPr>
        </p:nvSpPr>
        <p:spPr/>
        <p:txBody>
          <a:bodyPr/>
          <a:lstStyle/>
          <a:p>
            <a:fld id="{6CACE926-AEF5-4BFE-8BD7-24414108CB7B}" type="slidenum">
              <a:rPr lang="en-US" altLang="en-US" smtClean="0"/>
              <a:pPr/>
              <a:t>78</a:t>
            </a:fld>
            <a:endParaRPr lang="en-US" altLang="en-US" dirty="0"/>
          </a:p>
        </p:txBody>
      </p:sp>
    </p:spTree>
    <p:extLst>
      <p:ext uri="{BB962C8B-B14F-4D97-AF65-F5344CB8AC3E}">
        <p14:creationId xmlns:p14="http://schemas.microsoft.com/office/powerpoint/2010/main" val="38276490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8E3DC-F175-48B4-8CDD-04314D010E45}"/>
              </a:ext>
            </a:extLst>
          </p:cNvPr>
          <p:cNvSpPr>
            <a:spLocks noGrp="1"/>
          </p:cNvSpPr>
          <p:nvPr>
            <p:ph type="title"/>
          </p:nvPr>
        </p:nvSpPr>
        <p:spPr/>
        <p:txBody>
          <a:bodyPr/>
          <a:lstStyle/>
          <a:p>
            <a:r>
              <a:rPr lang="en-US" dirty="0"/>
              <a:t>Missing data</a:t>
            </a:r>
            <a:endParaRPr lang="en-CA" dirty="0"/>
          </a:p>
        </p:txBody>
      </p:sp>
      <p:sp>
        <p:nvSpPr>
          <p:cNvPr id="3" name="Text Placeholder 2">
            <a:extLst>
              <a:ext uri="{FF2B5EF4-FFF2-40B4-BE49-F238E27FC236}">
                <a16:creationId xmlns:a16="http://schemas.microsoft.com/office/drawing/2014/main" id="{CA4E7CD4-EE78-43BF-9738-A298985AD3C2}"/>
              </a:ext>
            </a:extLst>
          </p:cNvPr>
          <p:cNvSpPr>
            <a:spLocks noGrp="1"/>
          </p:cNvSpPr>
          <p:nvPr>
            <p:ph type="body" sz="quarter" idx="13"/>
          </p:nvPr>
        </p:nvSpPr>
        <p:spPr/>
        <p:txBody>
          <a:bodyPr/>
          <a:lstStyle/>
          <a:p>
            <a:pPr lvl="0"/>
            <a:r>
              <a:rPr lang="en-US" dirty="0"/>
              <a:t>Extremely few resource or data type elements are required (minOccurs &gt; 0)</a:t>
            </a:r>
          </a:p>
          <a:p>
            <a:pPr lvl="1"/>
            <a:r>
              <a:rPr lang="en-US" dirty="0"/>
              <a:t>Resources and data types are context independent</a:t>
            </a:r>
          </a:p>
          <a:p>
            <a:pPr lvl="1"/>
            <a:r>
              <a:rPr lang="en-US" dirty="0"/>
              <a:t>Extensions might supersede core elements</a:t>
            </a:r>
          </a:p>
          <a:p>
            <a:r>
              <a:rPr lang="en-US" dirty="0"/>
              <a:t>Therefore</a:t>
            </a:r>
          </a:p>
          <a:p>
            <a:pPr lvl="1"/>
            <a:r>
              <a:rPr lang="en-US" dirty="0"/>
              <a:t>Don’t assume data will be present</a:t>
            </a:r>
          </a:p>
          <a:p>
            <a:pPr lvl="2"/>
            <a:r>
              <a:rPr lang="en-US" dirty="0"/>
              <a:t>Always check for element/@value, not just element</a:t>
            </a:r>
          </a:p>
          <a:p>
            <a:pPr lvl="1"/>
            <a:r>
              <a:rPr lang="en-US" dirty="0"/>
              <a:t>May need to validate to a profile to enforce requirements</a:t>
            </a:r>
          </a:p>
        </p:txBody>
      </p:sp>
      <p:sp>
        <p:nvSpPr>
          <p:cNvPr id="4" name="Footer Placeholder 3">
            <a:extLst>
              <a:ext uri="{FF2B5EF4-FFF2-40B4-BE49-F238E27FC236}">
                <a16:creationId xmlns:a16="http://schemas.microsoft.com/office/drawing/2014/main" id="{0305BA45-8BAE-4A8B-851F-C16F23F6A689}"/>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9471B4DD-961F-4B32-824B-60ACC71BA1A4}"/>
              </a:ext>
            </a:extLst>
          </p:cNvPr>
          <p:cNvSpPr>
            <a:spLocks noGrp="1"/>
          </p:cNvSpPr>
          <p:nvPr>
            <p:ph type="sldNum" sz="quarter" idx="11"/>
          </p:nvPr>
        </p:nvSpPr>
        <p:spPr/>
        <p:txBody>
          <a:bodyPr/>
          <a:lstStyle/>
          <a:p>
            <a:fld id="{6CACE926-AEF5-4BFE-8BD7-24414108CB7B}" type="slidenum">
              <a:rPr lang="en-US" altLang="en-US" smtClean="0"/>
              <a:pPr/>
              <a:t>79</a:t>
            </a:fld>
            <a:endParaRPr lang="en-US" altLang="en-US" dirty="0"/>
          </a:p>
        </p:txBody>
      </p:sp>
    </p:spTree>
    <p:extLst>
      <p:ext uri="{BB962C8B-B14F-4D97-AF65-F5344CB8AC3E}">
        <p14:creationId xmlns:p14="http://schemas.microsoft.com/office/powerpoint/2010/main" val="3867372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9CE54-E08B-4936-9D9F-6F08D0C7BAC9}"/>
              </a:ext>
            </a:extLst>
          </p:cNvPr>
          <p:cNvSpPr>
            <a:spLocks noGrp="1"/>
          </p:cNvSpPr>
          <p:nvPr>
            <p:ph type="title"/>
          </p:nvPr>
        </p:nvSpPr>
        <p:spPr/>
        <p:txBody>
          <a:bodyPr/>
          <a:lstStyle/>
          <a:p>
            <a:r>
              <a:rPr lang="en-CA" dirty="0"/>
              <a:t>What Paradigm?</a:t>
            </a:r>
          </a:p>
        </p:txBody>
      </p:sp>
      <p:sp>
        <p:nvSpPr>
          <p:cNvPr id="3" name="Footer Placeholder 2">
            <a:extLst>
              <a:ext uri="{FF2B5EF4-FFF2-40B4-BE49-F238E27FC236}">
                <a16:creationId xmlns:a16="http://schemas.microsoft.com/office/drawing/2014/main" id="{CAF1E9FC-3C74-4C6D-A644-F682AA0FA541}"/>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374D921E-A066-490D-8CF5-D2F47E9AE40B}"/>
              </a:ext>
            </a:extLst>
          </p:cNvPr>
          <p:cNvSpPr>
            <a:spLocks noGrp="1"/>
          </p:cNvSpPr>
          <p:nvPr>
            <p:ph type="sldNum" sz="quarter" idx="11"/>
          </p:nvPr>
        </p:nvSpPr>
        <p:spPr/>
        <p:txBody>
          <a:bodyPr/>
          <a:lstStyle/>
          <a:p>
            <a:fld id="{6CACE926-AEF5-4BFE-8BD7-24414108CB7B}" type="slidenum">
              <a:rPr lang="en-US" altLang="en-US" smtClean="0"/>
              <a:pPr/>
              <a:t>8</a:t>
            </a:fld>
            <a:endParaRPr lang="en-US" altLang="en-US" dirty="0"/>
          </a:p>
        </p:txBody>
      </p:sp>
    </p:spTree>
    <p:extLst>
      <p:ext uri="{BB962C8B-B14F-4D97-AF65-F5344CB8AC3E}">
        <p14:creationId xmlns:p14="http://schemas.microsoft.com/office/powerpoint/2010/main" val="29717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E2CA-DDE3-4615-B440-30A168784CDC}"/>
              </a:ext>
            </a:extLst>
          </p:cNvPr>
          <p:cNvSpPr>
            <a:spLocks noGrp="1"/>
          </p:cNvSpPr>
          <p:nvPr>
            <p:ph type="title"/>
          </p:nvPr>
        </p:nvSpPr>
        <p:spPr/>
        <p:txBody>
          <a:bodyPr/>
          <a:lstStyle/>
          <a:p>
            <a:r>
              <a:rPr lang="en-CA" dirty="0"/>
              <a:t>Looping</a:t>
            </a:r>
          </a:p>
        </p:txBody>
      </p:sp>
      <p:sp>
        <p:nvSpPr>
          <p:cNvPr id="3" name="Text Placeholder 2">
            <a:extLst>
              <a:ext uri="{FF2B5EF4-FFF2-40B4-BE49-F238E27FC236}">
                <a16:creationId xmlns:a16="http://schemas.microsoft.com/office/drawing/2014/main" id="{F03007DC-1BB2-457D-9B4C-2DB8D2928C64}"/>
              </a:ext>
            </a:extLst>
          </p:cNvPr>
          <p:cNvSpPr>
            <a:spLocks noGrp="1"/>
          </p:cNvSpPr>
          <p:nvPr>
            <p:ph type="body" sz="quarter" idx="13"/>
          </p:nvPr>
        </p:nvSpPr>
        <p:spPr/>
        <p:txBody>
          <a:bodyPr/>
          <a:lstStyle/>
          <a:p>
            <a:pPr lvl="0"/>
            <a:r>
              <a:rPr lang="en-US" dirty="0"/>
              <a:t>FHIR resources are interrelated in a network, not a hierarchy</a:t>
            </a:r>
          </a:p>
          <a:p>
            <a:pPr lvl="1"/>
            <a:r>
              <a:rPr lang="en-US" dirty="0"/>
              <a:t>Direct and indirect looping relationships are possible</a:t>
            </a:r>
          </a:p>
          <a:p>
            <a:pPr lvl="2"/>
            <a:r>
              <a:rPr lang="en-US" dirty="0"/>
              <a:t>In resource definitions &amp; instances</a:t>
            </a:r>
          </a:p>
          <a:p>
            <a:pPr lvl="2"/>
            <a:r>
              <a:rPr lang="en-US" dirty="0"/>
              <a:t>Even if not possible with core elements, may occur with extensions</a:t>
            </a:r>
          </a:p>
          <a:p>
            <a:pPr lvl="1"/>
            <a:r>
              <a:rPr lang="en-US" dirty="0"/>
              <a:t>Parsing and processing algorithms must deal with this possibility</a:t>
            </a:r>
          </a:p>
        </p:txBody>
      </p:sp>
      <p:sp>
        <p:nvSpPr>
          <p:cNvPr id="4" name="Footer Placeholder 3">
            <a:extLst>
              <a:ext uri="{FF2B5EF4-FFF2-40B4-BE49-F238E27FC236}">
                <a16:creationId xmlns:a16="http://schemas.microsoft.com/office/drawing/2014/main" id="{972A8FC0-7349-4164-A4DA-DE9D4D5C42EA}"/>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F4FF3CFC-331F-48E9-A903-91F408DCCA97}"/>
              </a:ext>
            </a:extLst>
          </p:cNvPr>
          <p:cNvSpPr>
            <a:spLocks noGrp="1"/>
          </p:cNvSpPr>
          <p:nvPr>
            <p:ph type="sldNum" sz="quarter" idx="11"/>
          </p:nvPr>
        </p:nvSpPr>
        <p:spPr/>
        <p:txBody>
          <a:bodyPr/>
          <a:lstStyle/>
          <a:p>
            <a:fld id="{6CACE926-AEF5-4BFE-8BD7-24414108CB7B}" type="slidenum">
              <a:rPr lang="en-US" altLang="en-US" smtClean="0"/>
              <a:pPr/>
              <a:t>80</a:t>
            </a:fld>
            <a:endParaRPr lang="en-US" altLang="en-US" dirty="0"/>
          </a:p>
        </p:txBody>
      </p:sp>
    </p:spTree>
    <p:extLst>
      <p:ext uri="{BB962C8B-B14F-4D97-AF65-F5344CB8AC3E}">
        <p14:creationId xmlns:p14="http://schemas.microsoft.com/office/powerpoint/2010/main" val="31287758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A8BBA-6941-468C-A7A0-783C88C0D5A7}"/>
              </a:ext>
            </a:extLst>
          </p:cNvPr>
          <p:cNvSpPr>
            <a:spLocks noGrp="1"/>
          </p:cNvSpPr>
          <p:nvPr>
            <p:ph type="title"/>
          </p:nvPr>
        </p:nvSpPr>
        <p:spPr/>
        <p:txBody>
          <a:bodyPr/>
          <a:lstStyle/>
          <a:p>
            <a:r>
              <a:rPr lang="en-US" dirty="0"/>
              <a:t>Variable Server capabilities</a:t>
            </a:r>
            <a:endParaRPr lang="en-CA" dirty="0"/>
          </a:p>
        </p:txBody>
      </p:sp>
      <p:sp>
        <p:nvSpPr>
          <p:cNvPr id="3" name="Text Placeholder 2">
            <a:extLst>
              <a:ext uri="{FF2B5EF4-FFF2-40B4-BE49-F238E27FC236}">
                <a16:creationId xmlns:a16="http://schemas.microsoft.com/office/drawing/2014/main" id="{6BBB4B88-FC98-42BF-9930-58312F1B2A87}"/>
              </a:ext>
            </a:extLst>
          </p:cNvPr>
          <p:cNvSpPr>
            <a:spLocks noGrp="1"/>
          </p:cNvSpPr>
          <p:nvPr>
            <p:ph type="body" sz="quarter" idx="13"/>
          </p:nvPr>
        </p:nvSpPr>
        <p:spPr/>
        <p:txBody>
          <a:bodyPr/>
          <a:lstStyle/>
          <a:p>
            <a:pPr lvl="0"/>
            <a:r>
              <a:rPr lang="en-US" dirty="0"/>
              <a:t>FHIR defines a number of mechanisms to give clients control of queries</a:t>
            </a:r>
          </a:p>
          <a:p>
            <a:pPr lvl="1"/>
            <a:r>
              <a:rPr lang="en-US" dirty="0"/>
              <a:t>Paging, many filters, _include, _summary, compartments</a:t>
            </a:r>
          </a:p>
          <a:p>
            <a:pPr lvl="1"/>
            <a:r>
              <a:rPr lang="en-US" dirty="0"/>
              <a:t>However, these are all optional . . .</a:t>
            </a:r>
          </a:p>
          <a:p>
            <a:r>
              <a:rPr lang="en-US" dirty="0"/>
              <a:t>What should a server do?</a:t>
            </a:r>
          </a:p>
          <a:p>
            <a:pPr lvl="1"/>
            <a:r>
              <a:rPr lang="en-US" dirty="0"/>
              <a:t>Cost/benefit trade-off</a:t>
            </a:r>
          </a:p>
          <a:p>
            <a:pPr lvl="1"/>
            <a:r>
              <a:rPr lang="en-US" dirty="0"/>
              <a:t>More you support, more clients will work with you</a:t>
            </a:r>
          </a:p>
          <a:p>
            <a:pPr lvl="1"/>
            <a:r>
              <a:rPr lang="en-US" dirty="0"/>
              <a:t>Some capabilities may be very expensive in some architectures</a:t>
            </a:r>
          </a:p>
          <a:p>
            <a:pPr lvl="1"/>
            <a:r>
              <a:rPr lang="en-US" dirty="0"/>
              <a:t>Do as much as you can, “within reason”</a:t>
            </a:r>
          </a:p>
        </p:txBody>
      </p:sp>
      <p:sp>
        <p:nvSpPr>
          <p:cNvPr id="4" name="Footer Placeholder 3">
            <a:extLst>
              <a:ext uri="{FF2B5EF4-FFF2-40B4-BE49-F238E27FC236}">
                <a16:creationId xmlns:a16="http://schemas.microsoft.com/office/drawing/2014/main" id="{CFDC4607-7A8A-4963-9FEA-DE92060119A1}"/>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A7710D81-E392-47DE-BE67-77FBF94F8D46}"/>
              </a:ext>
            </a:extLst>
          </p:cNvPr>
          <p:cNvSpPr>
            <a:spLocks noGrp="1"/>
          </p:cNvSpPr>
          <p:nvPr>
            <p:ph type="sldNum" sz="quarter" idx="11"/>
          </p:nvPr>
        </p:nvSpPr>
        <p:spPr/>
        <p:txBody>
          <a:bodyPr/>
          <a:lstStyle/>
          <a:p>
            <a:fld id="{6CACE926-AEF5-4BFE-8BD7-24414108CB7B}" type="slidenum">
              <a:rPr lang="en-US" altLang="en-US" smtClean="0"/>
              <a:pPr/>
              <a:t>81</a:t>
            </a:fld>
            <a:endParaRPr lang="en-US" altLang="en-US" dirty="0"/>
          </a:p>
        </p:txBody>
      </p:sp>
    </p:spTree>
    <p:extLst>
      <p:ext uri="{BB962C8B-B14F-4D97-AF65-F5344CB8AC3E}">
        <p14:creationId xmlns:p14="http://schemas.microsoft.com/office/powerpoint/2010/main" val="37055964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6BABC-AF43-478E-85B9-FE022F50A94D}"/>
              </a:ext>
            </a:extLst>
          </p:cNvPr>
          <p:cNvSpPr>
            <a:spLocks noGrp="1"/>
          </p:cNvSpPr>
          <p:nvPr>
            <p:ph type="title"/>
          </p:nvPr>
        </p:nvSpPr>
        <p:spPr/>
        <p:txBody>
          <a:bodyPr/>
          <a:lstStyle/>
          <a:p>
            <a:r>
              <a:rPr lang="en-US" dirty="0"/>
              <a:t>Variable Server capabilities (cont’d)</a:t>
            </a:r>
            <a:endParaRPr lang="en-CA" dirty="0"/>
          </a:p>
        </p:txBody>
      </p:sp>
      <p:sp>
        <p:nvSpPr>
          <p:cNvPr id="3" name="Text Placeholder 2">
            <a:extLst>
              <a:ext uri="{FF2B5EF4-FFF2-40B4-BE49-F238E27FC236}">
                <a16:creationId xmlns:a16="http://schemas.microsoft.com/office/drawing/2014/main" id="{2E34D496-EEDB-4D36-A70C-3BDB9ACFE4FB}"/>
              </a:ext>
            </a:extLst>
          </p:cNvPr>
          <p:cNvSpPr>
            <a:spLocks noGrp="1"/>
          </p:cNvSpPr>
          <p:nvPr>
            <p:ph type="body" sz="quarter" idx="13"/>
          </p:nvPr>
        </p:nvSpPr>
        <p:spPr/>
        <p:txBody>
          <a:bodyPr/>
          <a:lstStyle/>
          <a:p>
            <a:pPr lvl="0"/>
            <a:r>
              <a:rPr lang="en-US" dirty="0"/>
              <a:t>What should a client do?</a:t>
            </a:r>
          </a:p>
          <a:p>
            <a:pPr lvl="1"/>
            <a:r>
              <a:rPr lang="en-US" dirty="0"/>
              <a:t>Take advantage of desired capabilities, work with narrow set of servers</a:t>
            </a:r>
          </a:p>
          <a:p>
            <a:pPr lvl="2"/>
            <a:r>
              <a:rPr lang="en-US" dirty="0"/>
              <a:t>Works well in closed environments</a:t>
            </a:r>
          </a:p>
          <a:p>
            <a:pPr lvl="1"/>
            <a:r>
              <a:rPr lang="en-US" dirty="0"/>
              <a:t>Use minimal capabilities, work in most/all environments</a:t>
            </a:r>
          </a:p>
          <a:p>
            <a:pPr lvl="1"/>
            <a:r>
              <a:rPr lang="en-US" dirty="0"/>
              <a:t>Use advanced features where available, fallback to client processing where needed</a:t>
            </a:r>
          </a:p>
          <a:p>
            <a:pPr lvl="2"/>
            <a:r>
              <a:rPr lang="en-US" dirty="0"/>
              <a:t>More efficient but more complex client</a:t>
            </a:r>
          </a:p>
        </p:txBody>
      </p:sp>
      <p:sp>
        <p:nvSpPr>
          <p:cNvPr id="4" name="Footer Placeholder 3">
            <a:extLst>
              <a:ext uri="{FF2B5EF4-FFF2-40B4-BE49-F238E27FC236}">
                <a16:creationId xmlns:a16="http://schemas.microsoft.com/office/drawing/2014/main" id="{7EFE04E5-C712-4979-927A-1EF22C32338E}"/>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88BE3310-330B-4B1C-972A-7E65266B71F2}"/>
              </a:ext>
            </a:extLst>
          </p:cNvPr>
          <p:cNvSpPr>
            <a:spLocks noGrp="1"/>
          </p:cNvSpPr>
          <p:nvPr>
            <p:ph type="sldNum" sz="quarter" idx="11"/>
          </p:nvPr>
        </p:nvSpPr>
        <p:spPr/>
        <p:txBody>
          <a:bodyPr/>
          <a:lstStyle/>
          <a:p>
            <a:fld id="{6CACE926-AEF5-4BFE-8BD7-24414108CB7B}" type="slidenum">
              <a:rPr lang="en-US" altLang="en-US" smtClean="0"/>
              <a:pPr/>
              <a:t>82</a:t>
            </a:fld>
            <a:endParaRPr lang="en-US" altLang="en-US" dirty="0"/>
          </a:p>
        </p:txBody>
      </p:sp>
    </p:spTree>
    <p:extLst>
      <p:ext uri="{BB962C8B-B14F-4D97-AF65-F5344CB8AC3E}">
        <p14:creationId xmlns:p14="http://schemas.microsoft.com/office/powerpoint/2010/main" val="41599898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AE762-70B9-4572-A196-8DE408F70F4D}"/>
              </a:ext>
            </a:extLst>
          </p:cNvPr>
          <p:cNvSpPr>
            <a:spLocks noGrp="1"/>
          </p:cNvSpPr>
          <p:nvPr>
            <p:ph type="title"/>
          </p:nvPr>
        </p:nvSpPr>
        <p:spPr/>
        <p:txBody>
          <a:bodyPr/>
          <a:lstStyle/>
          <a:p>
            <a:r>
              <a:rPr lang="en-US" dirty="0"/>
              <a:t>Prohibiting data elements</a:t>
            </a:r>
            <a:endParaRPr lang="en-CA" dirty="0"/>
          </a:p>
        </p:txBody>
      </p:sp>
      <p:sp>
        <p:nvSpPr>
          <p:cNvPr id="3" name="Text Placeholder 2">
            <a:extLst>
              <a:ext uri="{FF2B5EF4-FFF2-40B4-BE49-F238E27FC236}">
                <a16:creationId xmlns:a16="http://schemas.microsoft.com/office/drawing/2014/main" id="{FC4F4178-93E0-4ED7-BCC9-55C946719901}"/>
              </a:ext>
            </a:extLst>
          </p:cNvPr>
          <p:cNvSpPr>
            <a:spLocks noGrp="1"/>
          </p:cNvSpPr>
          <p:nvPr>
            <p:ph type="body" sz="quarter" idx="13"/>
          </p:nvPr>
        </p:nvSpPr>
        <p:spPr/>
        <p:txBody>
          <a:bodyPr/>
          <a:lstStyle/>
          <a:p>
            <a:r>
              <a:rPr lang="en-US" dirty="0"/>
              <a:t>In FHIR, you shouldn’t prohibit unknown extensions or unsupported data elements</a:t>
            </a:r>
          </a:p>
          <a:p>
            <a:r>
              <a:rPr lang="en-US" dirty="0"/>
              <a:t>You can set a </a:t>
            </a:r>
            <a:r>
              <a:rPr lang="en-US" dirty="0" err="1"/>
              <a:t>maxOccurs</a:t>
            </a:r>
            <a:r>
              <a:rPr lang="en-US" dirty="0"/>
              <a:t>=0 for data elements</a:t>
            </a:r>
          </a:p>
          <a:p>
            <a:pPr lvl="1"/>
            <a:r>
              <a:rPr lang="en-US" dirty="0"/>
              <a:t>This forces clients to customize what they send you – bad practice</a:t>
            </a:r>
          </a:p>
          <a:p>
            <a:pPr lvl="1"/>
            <a:r>
              <a:rPr lang="en-US" dirty="0"/>
              <a:t>Better to accept and ignore</a:t>
            </a:r>
          </a:p>
          <a:p>
            <a:pPr lvl="2"/>
            <a:r>
              <a:rPr lang="en-US" dirty="0"/>
              <a:t>In limited cases, may be liability issues with ignoring data, so rejecting is necessary</a:t>
            </a:r>
            <a:endParaRPr lang="en-CA" dirty="0"/>
          </a:p>
        </p:txBody>
      </p:sp>
      <p:sp>
        <p:nvSpPr>
          <p:cNvPr id="4" name="Footer Placeholder 3">
            <a:extLst>
              <a:ext uri="{FF2B5EF4-FFF2-40B4-BE49-F238E27FC236}">
                <a16:creationId xmlns:a16="http://schemas.microsoft.com/office/drawing/2014/main" id="{79D30B7D-E002-4A20-A6DC-6CB2F1BD54FB}"/>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5AA8FE98-2CEE-4823-A4A2-EBDED82B5131}"/>
              </a:ext>
            </a:extLst>
          </p:cNvPr>
          <p:cNvSpPr>
            <a:spLocks noGrp="1"/>
          </p:cNvSpPr>
          <p:nvPr>
            <p:ph type="sldNum" sz="quarter" idx="11"/>
          </p:nvPr>
        </p:nvSpPr>
        <p:spPr/>
        <p:txBody>
          <a:bodyPr/>
          <a:lstStyle/>
          <a:p>
            <a:fld id="{6CACE926-AEF5-4BFE-8BD7-24414108CB7B}" type="slidenum">
              <a:rPr lang="en-US" altLang="en-US" smtClean="0"/>
              <a:pPr/>
              <a:t>83</a:t>
            </a:fld>
            <a:endParaRPr lang="en-US" altLang="en-US" dirty="0"/>
          </a:p>
        </p:txBody>
      </p:sp>
    </p:spTree>
    <p:extLst>
      <p:ext uri="{BB962C8B-B14F-4D97-AF65-F5344CB8AC3E}">
        <p14:creationId xmlns:p14="http://schemas.microsoft.com/office/powerpoint/2010/main" val="23926655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ABC5-449F-466F-89F3-DA5EF396EF10}"/>
              </a:ext>
            </a:extLst>
          </p:cNvPr>
          <p:cNvSpPr>
            <a:spLocks noGrp="1"/>
          </p:cNvSpPr>
          <p:nvPr>
            <p:ph type="title"/>
          </p:nvPr>
        </p:nvSpPr>
        <p:spPr/>
        <p:txBody>
          <a:bodyPr/>
          <a:lstStyle/>
          <a:p>
            <a:r>
              <a:rPr lang="en-US" dirty="0"/>
              <a:t>Interoperating with legacy</a:t>
            </a:r>
            <a:endParaRPr lang="en-CA" dirty="0"/>
          </a:p>
        </p:txBody>
      </p:sp>
      <p:sp>
        <p:nvSpPr>
          <p:cNvPr id="3" name="Text Placeholder 2">
            <a:extLst>
              <a:ext uri="{FF2B5EF4-FFF2-40B4-BE49-F238E27FC236}">
                <a16:creationId xmlns:a16="http://schemas.microsoft.com/office/drawing/2014/main" id="{F13DCCA8-E6D1-4105-99C5-C9278C38A0EB}"/>
              </a:ext>
            </a:extLst>
          </p:cNvPr>
          <p:cNvSpPr>
            <a:spLocks noGrp="1"/>
          </p:cNvSpPr>
          <p:nvPr>
            <p:ph type="body" sz="quarter" idx="13"/>
          </p:nvPr>
        </p:nvSpPr>
        <p:spPr/>
        <p:txBody>
          <a:bodyPr/>
          <a:lstStyle/>
          <a:p>
            <a:r>
              <a:rPr lang="en-US" dirty="0"/>
              <a:t>How do you make FHIR play nicely with v2, v3, CDA?</a:t>
            </a:r>
          </a:p>
          <a:p>
            <a:pPr lvl="1"/>
            <a:r>
              <a:rPr lang="en-US" dirty="0"/>
              <a:t>Not enough time to cover here</a:t>
            </a:r>
          </a:p>
          <a:p>
            <a:pPr lvl="1"/>
            <a:r>
              <a:rPr lang="en-US" dirty="0"/>
              <a:t>Look at </a:t>
            </a:r>
          </a:p>
          <a:p>
            <a:pPr lvl="2"/>
            <a:r>
              <a:rPr lang="en-US" dirty="0">
                <a:hlinkClick r:id="rId2"/>
              </a:rPr>
              <a:t>http://hl7.org/fhir/comparison.html</a:t>
            </a:r>
            <a:endParaRPr lang="en-US" dirty="0"/>
          </a:p>
          <a:p>
            <a:pPr lvl="2"/>
            <a:r>
              <a:rPr lang="en-US" dirty="0"/>
              <a:t>The mapping to v2 and CDA streams on </a:t>
            </a:r>
            <a:r>
              <a:rPr lang="en-US" dirty="0">
                <a:hlinkClick r:id="rId3"/>
              </a:rPr>
              <a:t>http://chat.fhir.org</a:t>
            </a:r>
            <a:endParaRPr lang="en-US" dirty="0"/>
          </a:p>
        </p:txBody>
      </p:sp>
      <p:sp>
        <p:nvSpPr>
          <p:cNvPr id="4" name="Footer Placeholder 3">
            <a:extLst>
              <a:ext uri="{FF2B5EF4-FFF2-40B4-BE49-F238E27FC236}">
                <a16:creationId xmlns:a16="http://schemas.microsoft.com/office/drawing/2014/main" id="{9525DC1F-EDDC-4CFF-9025-4C6812D500B7}"/>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3C9DB4C1-742A-4193-B96E-A17F594C1707}"/>
              </a:ext>
            </a:extLst>
          </p:cNvPr>
          <p:cNvSpPr>
            <a:spLocks noGrp="1"/>
          </p:cNvSpPr>
          <p:nvPr>
            <p:ph type="sldNum" sz="quarter" idx="11"/>
          </p:nvPr>
        </p:nvSpPr>
        <p:spPr/>
        <p:txBody>
          <a:bodyPr/>
          <a:lstStyle/>
          <a:p>
            <a:fld id="{6CACE926-AEF5-4BFE-8BD7-24414108CB7B}" type="slidenum">
              <a:rPr lang="en-US" altLang="en-US" smtClean="0"/>
              <a:pPr/>
              <a:t>84</a:t>
            </a:fld>
            <a:endParaRPr lang="en-US" altLang="en-US" dirty="0"/>
          </a:p>
        </p:txBody>
      </p:sp>
    </p:spTree>
    <p:extLst>
      <p:ext uri="{BB962C8B-B14F-4D97-AF65-F5344CB8AC3E}">
        <p14:creationId xmlns:p14="http://schemas.microsoft.com/office/powerpoint/2010/main" val="33143485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33D8B-1D59-447C-BF7C-D76095895A1C}"/>
              </a:ext>
            </a:extLst>
          </p:cNvPr>
          <p:cNvSpPr>
            <a:spLocks noGrp="1"/>
          </p:cNvSpPr>
          <p:nvPr>
            <p:ph type="title"/>
          </p:nvPr>
        </p:nvSpPr>
        <p:spPr/>
        <p:txBody>
          <a:bodyPr/>
          <a:lstStyle/>
          <a:p>
            <a:r>
              <a:rPr lang="en-CA" dirty="0"/>
              <a:t>Learning Objectives</a:t>
            </a:r>
          </a:p>
        </p:txBody>
      </p:sp>
      <p:sp>
        <p:nvSpPr>
          <p:cNvPr id="3" name="Text Placeholder 2">
            <a:extLst>
              <a:ext uri="{FF2B5EF4-FFF2-40B4-BE49-F238E27FC236}">
                <a16:creationId xmlns:a16="http://schemas.microsoft.com/office/drawing/2014/main" id="{F5476C50-B9D3-4700-804C-462638C5FE22}"/>
              </a:ext>
            </a:extLst>
          </p:cNvPr>
          <p:cNvSpPr>
            <a:spLocks noGrp="1"/>
          </p:cNvSpPr>
          <p:nvPr>
            <p:ph type="body" sz="quarter" idx="13"/>
          </p:nvPr>
        </p:nvSpPr>
        <p:spPr/>
        <p:txBody>
          <a:bodyPr/>
          <a:lstStyle/>
          <a:p>
            <a:r>
              <a:rPr lang="en-US" dirty="0"/>
              <a:t>You should be able to:</a:t>
            </a:r>
          </a:p>
          <a:p>
            <a:pPr lvl="1"/>
            <a:r>
              <a:rPr lang="en-US" dirty="0"/>
              <a:t>List FHIR’s interoperability paradigms and explain when each should be used</a:t>
            </a:r>
          </a:p>
          <a:p>
            <a:pPr lvl="1"/>
            <a:r>
              <a:rPr lang="en-US" dirty="0"/>
              <a:t>Give examples of where FHIR can fit in the architectural stack</a:t>
            </a:r>
          </a:p>
          <a:p>
            <a:pPr lvl="1"/>
            <a:r>
              <a:rPr lang="en-US" b="1" dirty="0"/>
              <a:t>Identify several FHIR architectural considerations and describe how to address them</a:t>
            </a:r>
          </a:p>
          <a:p>
            <a:pPr lvl="1"/>
            <a:r>
              <a:rPr lang="en-US" dirty="0"/>
              <a:t>Explain where and how Profiles fit into an architectural solution</a:t>
            </a:r>
          </a:p>
        </p:txBody>
      </p:sp>
      <p:sp>
        <p:nvSpPr>
          <p:cNvPr id="4" name="Footer Placeholder 3">
            <a:extLst>
              <a:ext uri="{FF2B5EF4-FFF2-40B4-BE49-F238E27FC236}">
                <a16:creationId xmlns:a16="http://schemas.microsoft.com/office/drawing/2014/main" id="{85C25B1D-BA46-4B94-AC99-618BE4055840}"/>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11B93E6D-2FD5-4072-913B-97E2AAFCE815}"/>
              </a:ext>
            </a:extLst>
          </p:cNvPr>
          <p:cNvSpPr>
            <a:spLocks noGrp="1"/>
          </p:cNvSpPr>
          <p:nvPr>
            <p:ph type="sldNum" sz="quarter" idx="11"/>
          </p:nvPr>
        </p:nvSpPr>
        <p:spPr/>
        <p:txBody>
          <a:bodyPr/>
          <a:lstStyle/>
          <a:p>
            <a:fld id="{6CACE926-AEF5-4BFE-8BD7-24414108CB7B}" type="slidenum">
              <a:rPr lang="en-US" altLang="en-US" smtClean="0"/>
              <a:pPr/>
              <a:t>85</a:t>
            </a:fld>
            <a:endParaRPr lang="en-US" altLang="en-US" dirty="0"/>
          </a:p>
        </p:txBody>
      </p:sp>
    </p:spTree>
    <p:extLst>
      <p:ext uri="{BB962C8B-B14F-4D97-AF65-F5344CB8AC3E}">
        <p14:creationId xmlns:p14="http://schemas.microsoft.com/office/powerpoint/2010/main" val="25266108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3084C-9744-4031-93CF-DF23AE627413}"/>
              </a:ext>
            </a:extLst>
          </p:cNvPr>
          <p:cNvSpPr>
            <a:spLocks noGrp="1"/>
          </p:cNvSpPr>
          <p:nvPr>
            <p:ph type="title"/>
          </p:nvPr>
        </p:nvSpPr>
        <p:spPr/>
        <p:txBody>
          <a:bodyPr/>
          <a:lstStyle/>
          <a:p>
            <a:r>
              <a:rPr lang="en-CA" dirty="0"/>
              <a:t>Profiled FHIR</a:t>
            </a:r>
          </a:p>
        </p:txBody>
      </p:sp>
      <p:sp>
        <p:nvSpPr>
          <p:cNvPr id="3" name="Footer Placeholder 2">
            <a:extLst>
              <a:ext uri="{FF2B5EF4-FFF2-40B4-BE49-F238E27FC236}">
                <a16:creationId xmlns:a16="http://schemas.microsoft.com/office/drawing/2014/main" id="{28C5847A-C8BB-4094-BB8F-065AA03FAB88}"/>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D6307ACE-ABDD-4B1D-A978-5EB3D9719958}"/>
              </a:ext>
            </a:extLst>
          </p:cNvPr>
          <p:cNvSpPr>
            <a:spLocks noGrp="1"/>
          </p:cNvSpPr>
          <p:nvPr>
            <p:ph type="sldNum" sz="quarter" idx="11"/>
          </p:nvPr>
        </p:nvSpPr>
        <p:spPr/>
        <p:txBody>
          <a:bodyPr/>
          <a:lstStyle/>
          <a:p>
            <a:fld id="{6CACE926-AEF5-4BFE-8BD7-24414108CB7B}" type="slidenum">
              <a:rPr lang="en-US" altLang="en-US" smtClean="0"/>
              <a:pPr/>
              <a:t>86</a:t>
            </a:fld>
            <a:endParaRPr lang="en-US" altLang="en-US" dirty="0"/>
          </a:p>
        </p:txBody>
      </p:sp>
    </p:spTree>
    <p:extLst>
      <p:ext uri="{BB962C8B-B14F-4D97-AF65-F5344CB8AC3E}">
        <p14:creationId xmlns:p14="http://schemas.microsoft.com/office/powerpoint/2010/main" val="7644284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918EF-22F6-4E6D-B53D-FB509F831130}"/>
              </a:ext>
            </a:extLst>
          </p:cNvPr>
          <p:cNvSpPr>
            <a:spLocks noGrp="1"/>
          </p:cNvSpPr>
          <p:nvPr>
            <p:ph type="title"/>
          </p:nvPr>
        </p:nvSpPr>
        <p:spPr/>
        <p:txBody>
          <a:bodyPr/>
          <a:lstStyle/>
          <a:p>
            <a:r>
              <a:rPr lang="en-US" dirty="0"/>
              <a:t>Profile-less FHIR</a:t>
            </a:r>
            <a:endParaRPr lang="en-CA" dirty="0"/>
          </a:p>
        </p:txBody>
      </p:sp>
      <p:sp>
        <p:nvSpPr>
          <p:cNvPr id="3" name="Text Placeholder 2">
            <a:extLst>
              <a:ext uri="{FF2B5EF4-FFF2-40B4-BE49-F238E27FC236}">
                <a16:creationId xmlns:a16="http://schemas.microsoft.com/office/drawing/2014/main" id="{3438F82F-0361-4ECF-8E2C-FFCEEEA89D9F}"/>
              </a:ext>
            </a:extLst>
          </p:cNvPr>
          <p:cNvSpPr>
            <a:spLocks noGrp="1"/>
          </p:cNvSpPr>
          <p:nvPr>
            <p:ph type="body" sz="quarter" idx="13"/>
          </p:nvPr>
        </p:nvSpPr>
        <p:spPr/>
        <p:txBody>
          <a:bodyPr/>
          <a:lstStyle/>
          <a:p>
            <a:pPr lvl="0"/>
            <a:r>
              <a:rPr lang="en-US" dirty="0"/>
              <a:t>You don’t need profiles to interoperate with FHIR</a:t>
            </a:r>
          </a:p>
          <a:p>
            <a:pPr lvl="1"/>
            <a:r>
              <a:rPr lang="en-US" dirty="0"/>
              <a:t>Resources are “discrete” enough that mechanism to populate most elements is clear</a:t>
            </a:r>
          </a:p>
          <a:p>
            <a:r>
              <a:rPr lang="en-US" dirty="0"/>
              <a:t>Approach</a:t>
            </a:r>
          </a:p>
          <a:p>
            <a:pPr lvl="1"/>
            <a:r>
              <a:rPr lang="en-US" dirty="0"/>
              <a:t>Populate/consume all elements you know, use HL7 or country-standard extensions for extras</a:t>
            </a:r>
          </a:p>
          <a:p>
            <a:pPr lvl="1"/>
            <a:r>
              <a:rPr lang="en-US" dirty="0"/>
              <a:t>Map to/from “recommended” terminologies as much as possible, populate </a:t>
            </a:r>
            <a:r>
              <a:rPr lang="en-US" dirty="0" err="1"/>
              <a:t>CodeableConcept.text</a:t>
            </a:r>
            <a:endParaRPr lang="en-US" dirty="0"/>
          </a:p>
          <a:p>
            <a:pPr lvl="1"/>
            <a:r>
              <a:rPr lang="en-US" dirty="0"/>
              <a:t>Expose capabilities in CapabilityStatement resource</a:t>
            </a:r>
            <a:endParaRPr lang="en-CA" dirty="0"/>
          </a:p>
        </p:txBody>
      </p:sp>
      <p:sp>
        <p:nvSpPr>
          <p:cNvPr id="4" name="Footer Placeholder 3">
            <a:extLst>
              <a:ext uri="{FF2B5EF4-FFF2-40B4-BE49-F238E27FC236}">
                <a16:creationId xmlns:a16="http://schemas.microsoft.com/office/drawing/2014/main" id="{8D606246-7F51-4AB8-9483-5C283413FBC0}"/>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6DD88028-BCC5-40BE-8728-13B06B81BF88}"/>
              </a:ext>
            </a:extLst>
          </p:cNvPr>
          <p:cNvSpPr>
            <a:spLocks noGrp="1"/>
          </p:cNvSpPr>
          <p:nvPr>
            <p:ph type="sldNum" sz="quarter" idx="11"/>
          </p:nvPr>
        </p:nvSpPr>
        <p:spPr/>
        <p:txBody>
          <a:bodyPr/>
          <a:lstStyle/>
          <a:p>
            <a:fld id="{6CACE926-AEF5-4BFE-8BD7-24414108CB7B}" type="slidenum">
              <a:rPr lang="en-US" altLang="en-US" smtClean="0"/>
              <a:pPr/>
              <a:t>87</a:t>
            </a:fld>
            <a:endParaRPr lang="en-US" altLang="en-US" dirty="0"/>
          </a:p>
        </p:txBody>
      </p:sp>
    </p:spTree>
    <p:extLst>
      <p:ext uri="{BB962C8B-B14F-4D97-AF65-F5344CB8AC3E}">
        <p14:creationId xmlns:p14="http://schemas.microsoft.com/office/powerpoint/2010/main" val="3216760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9D836-076A-4D75-9B30-304076306CC1}"/>
              </a:ext>
            </a:extLst>
          </p:cNvPr>
          <p:cNvSpPr>
            <a:spLocks noGrp="1"/>
          </p:cNvSpPr>
          <p:nvPr>
            <p:ph type="title"/>
          </p:nvPr>
        </p:nvSpPr>
        <p:spPr/>
        <p:txBody>
          <a:bodyPr/>
          <a:lstStyle/>
          <a:p>
            <a:r>
              <a:rPr lang="en-US" dirty="0"/>
              <a:t>Profile Uses</a:t>
            </a:r>
            <a:endParaRPr lang="en-CA" dirty="0"/>
          </a:p>
        </p:txBody>
      </p:sp>
      <p:sp>
        <p:nvSpPr>
          <p:cNvPr id="3" name="Text Placeholder 2">
            <a:extLst>
              <a:ext uri="{FF2B5EF4-FFF2-40B4-BE49-F238E27FC236}">
                <a16:creationId xmlns:a16="http://schemas.microsoft.com/office/drawing/2014/main" id="{2A60D312-EA34-4733-97FC-7F7D820D8CA0}"/>
              </a:ext>
            </a:extLst>
          </p:cNvPr>
          <p:cNvSpPr>
            <a:spLocks noGrp="1"/>
          </p:cNvSpPr>
          <p:nvPr>
            <p:ph type="body" sz="quarter" idx="13"/>
          </p:nvPr>
        </p:nvSpPr>
        <p:spPr/>
        <p:txBody>
          <a:bodyPr/>
          <a:lstStyle/>
          <a:p>
            <a:pPr lvl="0"/>
            <a:r>
              <a:rPr lang="en-US" dirty="0"/>
              <a:t>Profiles are still quite useful</a:t>
            </a:r>
          </a:p>
          <a:p>
            <a:pPr lvl="1"/>
            <a:r>
              <a:rPr lang="en-US" dirty="0"/>
              <a:t>Define document and message boundaries</a:t>
            </a:r>
          </a:p>
          <a:p>
            <a:pPr lvl="1"/>
            <a:r>
              <a:rPr lang="en-US" dirty="0"/>
              <a:t>Define extensions</a:t>
            </a:r>
          </a:p>
          <a:p>
            <a:pPr lvl="1"/>
            <a:r>
              <a:rPr lang="en-US" dirty="0"/>
              <a:t>Set interoperability expectations in a particular context</a:t>
            </a:r>
          </a:p>
          <a:p>
            <a:pPr lvl="2"/>
            <a:r>
              <a:rPr lang="en-US" dirty="0"/>
              <a:t>National standards, types of care, business patterns</a:t>
            </a:r>
          </a:p>
          <a:p>
            <a:pPr lvl="1"/>
            <a:r>
              <a:rPr lang="en-US" dirty="0"/>
              <a:t>Clinical practice guidelines / detailed clinical models</a:t>
            </a:r>
          </a:p>
          <a:p>
            <a:pPr lvl="1"/>
            <a:r>
              <a:rPr lang="en-US" dirty="0"/>
              <a:t>Document system capabilities</a:t>
            </a:r>
          </a:p>
        </p:txBody>
      </p:sp>
      <p:sp>
        <p:nvSpPr>
          <p:cNvPr id="4" name="Footer Placeholder 3">
            <a:extLst>
              <a:ext uri="{FF2B5EF4-FFF2-40B4-BE49-F238E27FC236}">
                <a16:creationId xmlns:a16="http://schemas.microsoft.com/office/drawing/2014/main" id="{F3ABD571-C201-4093-BEAD-4A406874CD2E}"/>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957A1B72-C2EC-46F0-9748-5732385781FF}"/>
              </a:ext>
            </a:extLst>
          </p:cNvPr>
          <p:cNvSpPr>
            <a:spLocks noGrp="1"/>
          </p:cNvSpPr>
          <p:nvPr>
            <p:ph type="sldNum" sz="quarter" idx="11"/>
          </p:nvPr>
        </p:nvSpPr>
        <p:spPr/>
        <p:txBody>
          <a:bodyPr/>
          <a:lstStyle/>
          <a:p>
            <a:fld id="{6CACE926-AEF5-4BFE-8BD7-24414108CB7B}" type="slidenum">
              <a:rPr lang="en-US" altLang="en-US" smtClean="0"/>
              <a:pPr/>
              <a:t>88</a:t>
            </a:fld>
            <a:endParaRPr lang="en-US" altLang="en-US" dirty="0"/>
          </a:p>
        </p:txBody>
      </p:sp>
    </p:spTree>
    <p:extLst>
      <p:ext uri="{BB962C8B-B14F-4D97-AF65-F5344CB8AC3E}">
        <p14:creationId xmlns:p14="http://schemas.microsoft.com/office/powerpoint/2010/main" val="14365015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42A7B-BBAA-4136-B251-8B8C5A5C0AC9}"/>
              </a:ext>
            </a:extLst>
          </p:cNvPr>
          <p:cNvSpPr>
            <a:spLocks noGrp="1"/>
          </p:cNvSpPr>
          <p:nvPr>
            <p:ph type="title"/>
          </p:nvPr>
        </p:nvSpPr>
        <p:spPr/>
        <p:txBody>
          <a:bodyPr/>
          <a:lstStyle/>
          <a:p>
            <a:r>
              <a:rPr lang="en-US" dirty="0"/>
              <a:t>Profiled Observation (Blood Pressure)</a:t>
            </a:r>
            <a:endParaRPr lang="en-CA" dirty="0"/>
          </a:p>
        </p:txBody>
      </p:sp>
      <p:sp>
        <p:nvSpPr>
          <p:cNvPr id="3" name="Footer Placeholder 2">
            <a:extLst>
              <a:ext uri="{FF2B5EF4-FFF2-40B4-BE49-F238E27FC236}">
                <a16:creationId xmlns:a16="http://schemas.microsoft.com/office/drawing/2014/main" id="{89D7B724-E4CA-49A0-A883-C8F84054F34E}"/>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69C62A76-3616-4678-B4FA-2872FDA28E9C}"/>
              </a:ext>
            </a:extLst>
          </p:cNvPr>
          <p:cNvSpPr>
            <a:spLocks noGrp="1"/>
          </p:cNvSpPr>
          <p:nvPr>
            <p:ph type="sldNum" sz="quarter" idx="11"/>
          </p:nvPr>
        </p:nvSpPr>
        <p:spPr/>
        <p:txBody>
          <a:bodyPr/>
          <a:lstStyle/>
          <a:p>
            <a:fld id="{6CACE926-AEF5-4BFE-8BD7-24414108CB7B}" type="slidenum">
              <a:rPr lang="en-US" altLang="en-US" smtClean="0"/>
              <a:pPr/>
              <a:t>89</a:t>
            </a:fld>
            <a:endParaRPr lang="en-US" altLang="en-US" dirty="0"/>
          </a:p>
        </p:txBody>
      </p:sp>
      <p:pic>
        <p:nvPicPr>
          <p:cNvPr id="5" name="Picture 4">
            <a:extLst>
              <a:ext uri="{FF2B5EF4-FFF2-40B4-BE49-F238E27FC236}">
                <a16:creationId xmlns:a16="http://schemas.microsoft.com/office/drawing/2014/main" id="{2CC90089-D6AD-4DE4-ABFA-900D1F3C41A1}"/>
              </a:ext>
            </a:extLst>
          </p:cNvPr>
          <p:cNvPicPr>
            <a:picLocks noChangeAspect="1"/>
          </p:cNvPicPr>
          <p:nvPr/>
        </p:nvPicPr>
        <p:blipFill>
          <a:blip r:embed="rId2"/>
          <a:stretch>
            <a:fillRect/>
          </a:stretch>
        </p:blipFill>
        <p:spPr>
          <a:xfrm>
            <a:off x="1601671" y="975231"/>
            <a:ext cx="5564981" cy="3557588"/>
          </a:xfrm>
          <a:prstGeom prst="rect">
            <a:avLst/>
          </a:prstGeom>
        </p:spPr>
      </p:pic>
    </p:spTree>
    <p:extLst>
      <p:ext uri="{BB962C8B-B14F-4D97-AF65-F5344CB8AC3E}">
        <p14:creationId xmlns:p14="http://schemas.microsoft.com/office/powerpoint/2010/main" val="2027143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1433F-B219-497C-BE18-662B42BD3621}"/>
              </a:ext>
            </a:extLst>
          </p:cNvPr>
          <p:cNvSpPr>
            <a:spLocks noGrp="1"/>
          </p:cNvSpPr>
          <p:nvPr>
            <p:ph type="title"/>
          </p:nvPr>
        </p:nvSpPr>
        <p:spPr/>
        <p:txBody>
          <a:bodyPr/>
          <a:lstStyle/>
          <a:p>
            <a:r>
              <a:rPr lang="en-CA" dirty="0"/>
              <a:t>Paradigms</a:t>
            </a:r>
          </a:p>
        </p:txBody>
      </p:sp>
      <p:sp>
        <p:nvSpPr>
          <p:cNvPr id="3" name="Text Placeholder 2">
            <a:extLst>
              <a:ext uri="{FF2B5EF4-FFF2-40B4-BE49-F238E27FC236}">
                <a16:creationId xmlns:a16="http://schemas.microsoft.com/office/drawing/2014/main" id="{AEAD804E-A9C0-42D0-85D5-2F9984A4791D}"/>
              </a:ext>
            </a:extLst>
          </p:cNvPr>
          <p:cNvSpPr>
            <a:spLocks noGrp="1"/>
          </p:cNvSpPr>
          <p:nvPr>
            <p:ph type="body" sz="half" idx="2"/>
          </p:nvPr>
        </p:nvSpPr>
        <p:spPr/>
        <p:txBody>
          <a:bodyPr/>
          <a:lstStyle/>
          <a:p>
            <a:r>
              <a:rPr lang="en-US" dirty="0"/>
              <a:t>FHIR supports 4 interoperability paradigms</a:t>
            </a:r>
          </a:p>
        </p:txBody>
      </p:sp>
      <p:sp>
        <p:nvSpPr>
          <p:cNvPr id="4" name="Picture Placeholder 3">
            <a:extLst>
              <a:ext uri="{FF2B5EF4-FFF2-40B4-BE49-F238E27FC236}">
                <a16:creationId xmlns:a16="http://schemas.microsoft.com/office/drawing/2014/main" id="{D5E07967-E9D4-4C08-8D0C-F0E1B30C3D9C}"/>
              </a:ext>
            </a:extLst>
          </p:cNvPr>
          <p:cNvSpPr>
            <a:spLocks noGrp="1"/>
          </p:cNvSpPr>
          <p:nvPr>
            <p:ph type="pic" sz="quarter" idx="13"/>
          </p:nvPr>
        </p:nvSpPr>
        <p:spPr/>
      </p:sp>
      <p:sp>
        <p:nvSpPr>
          <p:cNvPr id="5" name="Footer Placeholder 4">
            <a:extLst>
              <a:ext uri="{FF2B5EF4-FFF2-40B4-BE49-F238E27FC236}">
                <a16:creationId xmlns:a16="http://schemas.microsoft.com/office/drawing/2014/main" id="{13F03261-103A-498C-B153-79E1A7442618}"/>
              </a:ext>
            </a:extLst>
          </p:cNvPr>
          <p:cNvSpPr>
            <a:spLocks noGrp="1"/>
          </p:cNvSpPr>
          <p:nvPr>
            <p:ph type="ftr" sz="quarter" idx="14"/>
          </p:nvPr>
        </p:nvSpPr>
        <p:spPr/>
        <p:txBody>
          <a:bodyPr/>
          <a:lstStyle/>
          <a:p>
            <a:r>
              <a:rPr lang="en-US" b="1"/>
              <a:t>© 2019 Health Level Seven ® International. Licensed under CC BY 4.0</a:t>
            </a:r>
          </a:p>
          <a:p>
            <a:r>
              <a:rPr lang="en-US" b="1"/>
              <a:t>HL7, Health Level Seven, FHIR and the FHIR flame logo are registered trademarks of HL7 Int’l</a:t>
            </a:r>
            <a:endParaRPr lang="en-US" b="1" dirty="0"/>
          </a:p>
        </p:txBody>
      </p:sp>
      <p:sp>
        <p:nvSpPr>
          <p:cNvPr id="6" name="Slide Number Placeholder 5">
            <a:extLst>
              <a:ext uri="{FF2B5EF4-FFF2-40B4-BE49-F238E27FC236}">
                <a16:creationId xmlns:a16="http://schemas.microsoft.com/office/drawing/2014/main" id="{CF20FBF0-C56B-435D-9835-A7868B1B0B82}"/>
              </a:ext>
            </a:extLst>
          </p:cNvPr>
          <p:cNvSpPr>
            <a:spLocks noGrp="1"/>
          </p:cNvSpPr>
          <p:nvPr>
            <p:ph type="sldNum" sz="quarter" idx="11"/>
          </p:nvPr>
        </p:nvSpPr>
        <p:spPr/>
        <p:txBody>
          <a:bodyPr/>
          <a:lstStyle/>
          <a:p>
            <a:fld id="{6CACE926-AEF5-4BFE-8BD7-24414108CB7B}" type="slidenum">
              <a:rPr lang="en-US" altLang="en-US" smtClean="0"/>
              <a:pPr/>
              <a:t>9</a:t>
            </a:fld>
            <a:endParaRPr lang="en-US" altLang="en-US" dirty="0"/>
          </a:p>
        </p:txBody>
      </p:sp>
      <p:graphicFrame>
        <p:nvGraphicFramePr>
          <p:cNvPr id="10" name="Diagram 9">
            <a:extLst>
              <a:ext uri="{FF2B5EF4-FFF2-40B4-BE49-F238E27FC236}">
                <a16:creationId xmlns:a16="http://schemas.microsoft.com/office/drawing/2014/main" id="{81ADEB4C-9B2C-4348-83D9-25A8C84CBF88}"/>
              </a:ext>
            </a:extLst>
          </p:cNvPr>
          <p:cNvGraphicFramePr/>
          <p:nvPr>
            <p:extLst>
              <p:ext uri="{D42A27DB-BD31-4B8C-83A1-F6EECF244321}">
                <p14:modId xmlns:p14="http://schemas.microsoft.com/office/powerpoint/2010/main" val="1447883528"/>
              </p:ext>
            </p:extLst>
          </p:nvPr>
        </p:nvGraphicFramePr>
        <p:xfrm>
          <a:off x="-685464" y="1020384"/>
          <a:ext cx="4572000" cy="304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Content Placeholder 2">
            <a:extLst>
              <a:ext uri="{FF2B5EF4-FFF2-40B4-BE49-F238E27FC236}">
                <a16:creationId xmlns:a16="http://schemas.microsoft.com/office/drawing/2014/main" id="{7A97A805-BEE8-47D7-8C51-9B2829CF3612}"/>
              </a:ext>
            </a:extLst>
          </p:cNvPr>
          <p:cNvSpPr txBox="1">
            <a:spLocks/>
          </p:cNvSpPr>
          <p:nvPr/>
        </p:nvSpPr>
        <p:spPr bwMode="auto">
          <a:xfrm>
            <a:off x="5112060" y="2355726"/>
            <a:ext cx="2214246" cy="972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US" sz="2400" kern="0" dirty="0">
                <a:solidFill>
                  <a:schemeClr val="accent1"/>
                </a:solidFill>
              </a:rPr>
              <a:t>What should you use when?</a:t>
            </a:r>
          </a:p>
        </p:txBody>
      </p:sp>
    </p:spTree>
    <p:extLst>
      <p:ext uri="{BB962C8B-B14F-4D97-AF65-F5344CB8AC3E}">
        <p14:creationId xmlns:p14="http://schemas.microsoft.com/office/powerpoint/2010/main" val="30683239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974DB-A704-4735-867A-823DBEE084F0}"/>
              </a:ext>
            </a:extLst>
          </p:cNvPr>
          <p:cNvSpPr>
            <a:spLocks noGrp="1"/>
          </p:cNvSpPr>
          <p:nvPr>
            <p:ph type="title"/>
          </p:nvPr>
        </p:nvSpPr>
        <p:spPr/>
        <p:txBody>
          <a:bodyPr/>
          <a:lstStyle/>
          <a:p>
            <a:r>
              <a:rPr lang="en-US" dirty="0"/>
              <a:t>Profiles to guide behavior</a:t>
            </a:r>
            <a:endParaRPr lang="en-CA" dirty="0"/>
          </a:p>
        </p:txBody>
      </p:sp>
      <p:sp>
        <p:nvSpPr>
          <p:cNvPr id="3" name="Text Placeholder 2">
            <a:extLst>
              <a:ext uri="{FF2B5EF4-FFF2-40B4-BE49-F238E27FC236}">
                <a16:creationId xmlns:a16="http://schemas.microsoft.com/office/drawing/2014/main" id="{525A4430-CC17-4211-8BFC-F968205B0362}"/>
              </a:ext>
            </a:extLst>
          </p:cNvPr>
          <p:cNvSpPr>
            <a:spLocks noGrp="1"/>
          </p:cNvSpPr>
          <p:nvPr>
            <p:ph type="body" sz="quarter" idx="13"/>
          </p:nvPr>
        </p:nvSpPr>
        <p:spPr/>
        <p:txBody>
          <a:bodyPr/>
          <a:lstStyle/>
          <a:p>
            <a:pPr lvl="0"/>
            <a:r>
              <a:rPr lang="en-US" dirty="0"/>
              <a:t>Profiles can be used to dynamically configure system behavior</a:t>
            </a:r>
          </a:p>
          <a:p>
            <a:pPr lvl="1"/>
            <a:r>
              <a:rPr lang="en-US" dirty="0"/>
              <a:t>Load a profile to guide data entry</a:t>
            </a:r>
          </a:p>
          <a:p>
            <a:pPr lvl="2"/>
            <a:r>
              <a:rPr lang="en-US" dirty="0"/>
              <a:t>E.g. Oncology referral</a:t>
            </a:r>
          </a:p>
          <a:p>
            <a:pPr lvl="1"/>
            <a:r>
              <a:rPr lang="en-US" dirty="0"/>
              <a:t>Load a profile to guide data display</a:t>
            </a:r>
            <a:endParaRPr lang="en-CA" dirty="0"/>
          </a:p>
        </p:txBody>
      </p:sp>
      <p:sp>
        <p:nvSpPr>
          <p:cNvPr id="4" name="Footer Placeholder 3">
            <a:extLst>
              <a:ext uri="{FF2B5EF4-FFF2-40B4-BE49-F238E27FC236}">
                <a16:creationId xmlns:a16="http://schemas.microsoft.com/office/drawing/2014/main" id="{9A62405F-1192-4C8E-9BF2-88E22FCDC185}"/>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860D7916-1344-44F6-8192-22C71D4C9E0E}"/>
              </a:ext>
            </a:extLst>
          </p:cNvPr>
          <p:cNvSpPr>
            <a:spLocks noGrp="1"/>
          </p:cNvSpPr>
          <p:nvPr>
            <p:ph type="sldNum" sz="quarter" idx="11"/>
          </p:nvPr>
        </p:nvSpPr>
        <p:spPr/>
        <p:txBody>
          <a:bodyPr/>
          <a:lstStyle/>
          <a:p>
            <a:fld id="{6CACE926-AEF5-4BFE-8BD7-24414108CB7B}" type="slidenum">
              <a:rPr lang="en-US" altLang="en-US" smtClean="0"/>
              <a:pPr/>
              <a:t>90</a:t>
            </a:fld>
            <a:endParaRPr lang="en-US" altLang="en-US" dirty="0"/>
          </a:p>
        </p:txBody>
      </p:sp>
    </p:spTree>
    <p:extLst>
      <p:ext uri="{BB962C8B-B14F-4D97-AF65-F5344CB8AC3E}">
        <p14:creationId xmlns:p14="http://schemas.microsoft.com/office/powerpoint/2010/main" val="2914338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D5BCC-DF8C-4B16-A69B-3B673E2EE041}"/>
              </a:ext>
            </a:extLst>
          </p:cNvPr>
          <p:cNvSpPr>
            <a:spLocks noGrp="1"/>
          </p:cNvSpPr>
          <p:nvPr>
            <p:ph type="title"/>
          </p:nvPr>
        </p:nvSpPr>
        <p:spPr/>
        <p:txBody>
          <a:bodyPr/>
          <a:lstStyle/>
          <a:p>
            <a:r>
              <a:rPr lang="en-US" dirty="0"/>
              <a:t>Simultaneous profiles</a:t>
            </a:r>
            <a:endParaRPr lang="en-CA" dirty="0"/>
          </a:p>
        </p:txBody>
      </p:sp>
      <p:sp>
        <p:nvSpPr>
          <p:cNvPr id="3" name="Text Placeholder 2">
            <a:extLst>
              <a:ext uri="{FF2B5EF4-FFF2-40B4-BE49-F238E27FC236}">
                <a16:creationId xmlns:a16="http://schemas.microsoft.com/office/drawing/2014/main" id="{5F6905A4-0DFB-49E8-88E6-91E26A0BA0D5}"/>
              </a:ext>
            </a:extLst>
          </p:cNvPr>
          <p:cNvSpPr>
            <a:spLocks noGrp="1"/>
          </p:cNvSpPr>
          <p:nvPr>
            <p:ph type="body" sz="quarter" idx="13"/>
          </p:nvPr>
        </p:nvSpPr>
        <p:spPr/>
        <p:txBody>
          <a:bodyPr/>
          <a:lstStyle/>
          <a:p>
            <a:pPr lvl="0"/>
            <a:r>
              <a:rPr lang="en-US" dirty="0"/>
              <a:t>Multiple profiles can apply to an instance at the same time</a:t>
            </a:r>
          </a:p>
          <a:p>
            <a:pPr lvl="1"/>
            <a:r>
              <a:rPr lang="en-US" dirty="0"/>
              <a:t>Different </a:t>
            </a:r>
            <a:r>
              <a:rPr lang="en-US" dirty="0" err="1"/>
              <a:t>Codings</a:t>
            </a:r>
            <a:r>
              <a:rPr lang="en-US" dirty="0"/>
              <a:t> for different value sets</a:t>
            </a:r>
          </a:p>
          <a:p>
            <a:pPr lvl="1"/>
            <a:r>
              <a:rPr lang="en-US" dirty="0"/>
              <a:t>Include the union of all needed elements</a:t>
            </a:r>
          </a:p>
          <a:p>
            <a:pPr lvl="1"/>
            <a:r>
              <a:rPr lang="en-US" dirty="0"/>
              <a:t>Works best when profiles don’t constrain max occurrences</a:t>
            </a:r>
          </a:p>
        </p:txBody>
      </p:sp>
      <p:sp>
        <p:nvSpPr>
          <p:cNvPr id="4" name="Footer Placeholder 3">
            <a:extLst>
              <a:ext uri="{FF2B5EF4-FFF2-40B4-BE49-F238E27FC236}">
                <a16:creationId xmlns:a16="http://schemas.microsoft.com/office/drawing/2014/main" id="{3956C210-71F8-42BA-9E8C-B2F7E7522250}"/>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BD09EE67-1E1E-47C1-B3CD-57E699AF1A7F}"/>
              </a:ext>
            </a:extLst>
          </p:cNvPr>
          <p:cNvSpPr>
            <a:spLocks noGrp="1"/>
          </p:cNvSpPr>
          <p:nvPr>
            <p:ph type="sldNum" sz="quarter" idx="11"/>
          </p:nvPr>
        </p:nvSpPr>
        <p:spPr/>
        <p:txBody>
          <a:bodyPr/>
          <a:lstStyle/>
          <a:p>
            <a:fld id="{6CACE926-AEF5-4BFE-8BD7-24414108CB7B}" type="slidenum">
              <a:rPr lang="en-US" altLang="en-US" smtClean="0"/>
              <a:pPr/>
              <a:t>91</a:t>
            </a:fld>
            <a:endParaRPr lang="en-US" altLang="en-US" dirty="0"/>
          </a:p>
        </p:txBody>
      </p:sp>
    </p:spTree>
    <p:extLst>
      <p:ext uri="{BB962C8B-B14F-4D97-AF65-F5344CB8AC3E}">
        <p14:creationId xmlns:p14="http://schemas.microsoft.com/office/powerpoint/2010/main" val="40373165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A1564-B7C4-4B43-9CB8-F672C6EC8778}"/>
              </a:ext>
            </a:extLst>
          </p:cNvPr>
          <p:cNvSpPr>
            <a:spLocks noGrp="1"/>
          </p:cNvSpPr>
          <p:nvPr>
            <p:ph type="title"/>
          </p:nvPr>
        </p:nvSpPr>
        <p:spPr/>
        <p:txBody>
          <a:bodyPr/>
          <a:lstStyle/>
          <a:p>
            <a:r>
              <a:rPr lang="en-US" dirty="0"/>
              <a:t>Declaring profiles</a:t>
            </a:r>
            <a:endParaRPr lang="en-CA" dirty="0"/>
          </a:p>
        </p:txBody>
      </p:sp>
      <p:sp>
        <p:nvSpPr>
          <p:cNvPr id="3" name="Text Placeholder 2">
            <a:extLst>
              <a:ext uri="{FF2B5EF4-FFF2-40B4-BE49-F238E27FC236}">
                <a16:creationId xmlns:a16="http://schemas.microsoft.com/office/drawing/2014/main" id="{297BE8EA-B2F8-468F-8174-65721CC2EF33}"/>
              </a:ext>
            </a:extLst>
          </p:cNvPr>
          <p:cNvSpPr>
            <a:spLocks noGrp="1"/>
          </p:cNvSpPr>
          <p:nvPr>
            <p:ph type="body" sz="quarter" idx="13"/>
          </p:nvPr>
        </p:nvSpPr>
        <p:spPr/>
        <p:txBody>
          <a:bodyPr/>
          <a:lstStyle/>
          <a:p>
            <a:r>
              <a:rPr lang="en-US" dirty="0"/>
              <a:t>Instances can identify what profiles they support using tags</a:t>
            </a:r>
          </a:p>
          <a:p>
            <a:pPr lvl="1"/>
            <a:r>
              <a:rPr lang="en-US" dirty="0"/>
              <a:t>Considerations:</a:t>
            </a:r>
          </a:p>
          <a:p>
            <a:pPr lvl="2"/>
            <a:r>
              <a:rPr lang="en-US" dirty="0"/>
              <a:t>Is declaration version-specific?</a:t>
            </a:r>
          </a:p>
          <a:p>
            <a:pPr lvl="2"/>
            <a:r>
              <a:rPr lang="en-US" dirty="0"/>
              <a:t>Do you trust the declaration to be accurate?</a:t>
            </a:r>
          </a:p>
          <a:p>
            <a:pPr lvl="2"/>
            <a:r>
              <a:rPr lang="en-US" dirty="0"/>
              <a:t>Will all clients declare the profiles of interest on submissions?</a:t>
            </a:r>
          </a:p>
          <a:p>
            <a:pPr lvl="2"/>
            <a:r>
              <a:rPr lang="en-US" dirty="0"/>
              <a:t>What about  profiles of interest defined after data is received?</a:t>
            </a:r>
          </a:p>
        </p:txBody>
      </p:sp>
      <p:sp>
        <p:nvSpPr>
          <p:cNvPr id="4" name="Footer Placeholder 3">
            <a:extLst>
              <a:ext uri="{FF2B5EF4-FFF2-40B4-BE49-F238E27FC236}">
                <a16:creationId xmlns:a16="http://schemas.microsoft.com/office/drawing/2014/main" id="{693B81B7-6C76-4702-8996-27B5504999D4}"/>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B4284B1E-EAB2-42CD-B9B6-512C35AC7E11}"/>
              </a:ext>
            </a:extLst>
          </p:cNvPr>
          <p:cNvSpPr>
            <a:spLocks noGrp="1"/>
          </p:cNvSpPr>
          <p:nvPr>
            <p:ph type="sldNum" sz="quarter" idx="11"/>
          </p:nvPr>
        </p:nvSpPr>
        <p:spPr/>
        <p:txBody>
          <a:bodyPr/>
          <a:lstStyle/>
          <a:p>
            <a:fld id="{6CACE926-AEF5-4BFE-8BD7-24414108CB7B}" type="slidenum">
              <a:rPr lang="en-US" altLang="en-US" smtClean="0"/>
              <a:pPr/>
              <a:t>92</a:t>
            </a:fld>
            <a:endParaRPr lang="en-US" altLang="en-US" dirty="0"/>
          </a:p>
        </p:txBody>
      </p:sp>
    </p:spTree>
    <p:extLst>
      <p:ext uri="{BB962C8B-B14F-4D97-AF65-F5344CB8AC3E}">
        <p14:creationId xmlns:p14="http://schemas.microsoft.com/office/powerpoint/2010/main" val="2052039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68CBB-63B3-4DCA-9285-8F1BA946B631}"/>
              </a:ext>
            </a:extLst>
          </p:cNvPr>
          <p:cNvSpPr>
            <a:spLocks noGrp="1"/>
          </p:cNvSpPr>
          <p:nvPr>
            <p:ph type="title"/>
          </p:nvPr>
        </p:nvSpPr>
        <p:spPr/>
        <p:txBody>
          <a:bodyPr/>
          <a:lstStyle/>
          <a:p>
            <a:r>
              <a:rPr lang="en-US" dirty="0"/>
              <a:t>Learning Objectives</a:t>
            </a:r>
            <a:endParaRPr lang="en-CA" dirty="0"/>
          </a:p>
        </p:txBody>
      </p:sp>
      <p:sp>
        <p:nvSpPr>
          <p:cNvPr id="3" name="Text Placeholder 2">
            <a:extLst>
              <a:ext uri="{FF2B5EF4-FFF2-40B4-BE49-F238E27FC236}">
                <a16:creationId xmlns:a16="http://schemas.microsoft.com/office/drawing/2014/main" id="{CF6F526D-EF24-47E9-A566-5886804CBFBB}"/>
              </a:ext>
            </a:extLst>
          </p:cNvPr>
          <p:cNvSpPr>
            <a:spLocks noGrp="1"/>
          </p:cNvSpPr>
          <p:nvPr>
            <p:ph type="body" sz="quarter" idx="13"/>
          </p:nvPr>
        </p:nvSpPr>
        <p:spPr/>
        <p:txBody>
          <a:bodyPr/>
          <a:lstStyle/>
          <a:p>
            <a:r>
              <a:rPr lang="en-US" dirty="0"/>
              <a:t>You should be able to:</a:t>
            </a:r>
          </a:p>
          <a:p>
            <a:pPr lvl="1"/>
            <a:r>
              <a:rPr lang="en-US" dirty="0"/>
              <a:t>List FHIR’s interoperability paradigms and explain when each should be used</a:t>
            </a:r>
          </a:p>
          <a:p>
            <a:pPr lvl="1"/>
            <a:r>
              <a:rPr lang="en-US" dirty="0"/>
              <a:t>Give examples of where FHIR can fit in the architectural stack</a:t>
            </a:r>
          </a:p>
          <a:p>
            <a:pPr lvl="1"/>
            <a:r>
              <a:rPr lang="en-US" dirty="0"/>
              <a:t>Identify several FHIR architectural considerations and describe how to address them</a:t>
            </a:r>
          </a:p>
          <a:p>
            <a:pPr lvl="1"/>
            <a:r>
              <a:rPr lang="en-US" b="1" dirty="0"/>
              <a:t>Explain where and how Profiles fit into an architectural solution</a:t>
            </a:r>
          </a:p>
        </p:txBody>
      </p:sp>
      <p:sp>
        <p:nvSpPr>
          <p:cNvPr id="4" name="Footer Placeholder 3">
            <a:extLst>
              <a:ext uri="{FF2B5EF4-FFF2-40B4-BE49-F238E27FC236}">
                <a16:creationId xmlns:a16="http://schemas.microsoft.com/office/drawing/2014/main" id="{27473CC5-8A91-4602-99EB-AB7ED24E8098}"/>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D83F8450-BB39-4BDD-AE66-1D1F42BC49F6}"/>
              </a:ext>
            </a:extLst>
          </p:cNvPr>
          <p:cNvSpPr>
            <a:spLocks noGrp="1"/>
          </p:cNvSpPr>
          <p:nvPr>
            <p:ph type="sldNum" sz="quarter" idx="11"/>
          </p:nvPr>
        </p:nvSpPr>
        <p:spPr/>
        <p:txBody>
          <a:bodyPr/>
          <a:lstStyle/>
          <a:p>
            <a:fld id="{6CACE926-AEF5-4BFE-8BD7-24414108CB7B}" type="slidenum">
              <a:rPr lang="en-US" altLang="en-US" smtClean="0"/>
              <a:pPr/>
              <a:t>93</a:t>
            </a:fld>
            <a:endParaRPr lang="en-US" altLang="en-US" dirty="0"/>
          </a:p>
        </p:txBody>
      </p:sp>
    </p:spTree>
    <p:extLst>
      <p:ext uri="{BB962C8B-B14F-4D97-AF65-F5344CB8AC3E}">
        <p14:creationId xmlns:p14="http://schemas.microsoft.com/office/powerpoint/2010/main" val="18715583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9E6B0-1FE4-4EA7-92AF-2AE191445778}"/>
              </a:ext>
            </a:extLst>
          </p:cNvPr>
          <p:cNvSpPr>
            <a:spLocks noGrp="1"/>
          </p:cNvSpPr>
          <p:nvPr>
            <p:ph type="title"/>
          </p:nvPr>
        </p:nvSpPr>
        <p:spPr/>
        <p:txBody>
          <a:bodyPr/>
          <a:lstStyle/>
          <a:p>
            <a:r>
              <a:rPr lang="en-CA" dirty="0"/>
              <a:t>What Now?</a:t>
            </a:r>
          </a:p>
        </p:txBody>
      </p:sp>
      <p:sp>
        <p:nvSpPr>
          <p:cNvPr id="3" name="Footer Placeholder 2">
            <a:extLst>
              <a:ext uri="{FF2B5EF4-FFF2-40B4-BE49-F238E27FC236}">
                <a16:creationId xmlns:a16="http://schemas.microsoft.com/office/drawing/2014/main" id="{0C12CE81-C57E-46AA-9A39-3A77262582C1}"/>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25F0416A-5999-43DE-947B-B82EF7E1AE2C}"/>
              </a:ext>
            </a:extLst>
          </p:cNvPr>
          <p:cNvSpPr>
            <a:spLocks noGrp="1"/>
          </p:cNvSpPr>
          <p:nvPr>
            <p:ph type="sldNum" sz="quarter" idx="11"/>
          </p:nvPr>
        </p:nvSpPr>
        <p:spPr/>
        <p:txBody>
          <a:bodyPr/>
          <a:lstStyle/>
          <a:p>
            <a:fld id="{6CACE926-AEF5-4BFE-8BD7-24414108CB7B}" type="slidenum">
              <a:rPr lang="en-US" altLang="en-US" smtClean="0"/>
              <a:pPr/>
              <a:t>94</a:t>
            </a:fld>
            <a:endParaRPr lang="en-US" altLang="en-US" dirty="0"/>
          </a:p>
        </p:txBody>
      </p:sp>
    </p:spTree>
    <p:extLst>
      <p:ext uri="{BB962C8B-B14F-4D97-AF65-F5344CB8AC3E}">
        <p14:creationId xmlns:p14="http://schemas.microsoft.com/office/powerpoint/2010/main" val="5342869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F6B76-8B3E-4FE9-9988-7A8A6006D2F4}"/>
              </a:ext>
            </a:extLst>
          </p:cNvPr>
          <p:cNvSpPr>
            <a:spLocks noGrp="1"/>
          </p:cNvSpPr>
          <p:nvPr>
            <p:ph type="title"/>
          </p:nvPr>
        </p:nvSpPr>
        <p:spPr/>
        <p:txBody>
          <a:bodyPr/>
          <a:lstStyle/>
          <a:p>
            <a:r>
              <a:rPr lang="en-US" dirty="0"/>
              <a:t>Dealing with STU</a:t>
            </a:r>
            <a:endParaRPr lang="en-CA" dirty="0"/>
          </a:p>
        </p:txBody>
      </p:sp>
      <p:sp>
        <p:nvSpPr>
          <p:cNvPr id="3" name="Text Placeholder 2">
            <a:extLst>
              <a:ext uri="{FF2B5EF4-FFF2-40B4-BE49-F238E27FC236}">
                <a16:creationId xmlns:a16="http://schemas.microsoft.com/office/drawing/2014/main" id="{DF12EF72-FF69-4AB1-B5F7-077425941905}"/>
              </a:ext>
            </a:extLst>
          </p:cNvPr>
          <p:cNvSpPr>
            <a:spLocks noGrp="1"/>
          </p:cNvSpPr>
          <p:nvPr>
            <p:ph type="body" sz="quarter" idx="13"/>
          </p:nvPr>
        </p:nvSpPr>
        <p:spPr/>
        <p:txBody>
          <a:bodyPr/>
          <a:lstStyle/>
          <a:p>
            <a:pPr lvl="0"/>
            <a:r>
              <a:rPr lang="en-US" dirty="0"/>
              <a:t>FHIR is a “standard for trial use”</a:t>
            </a:r>
          </a:p>
          <a:p>
            <a:pPr lvl="1"/>
            <a:r>
              <a:rPr lang="en-US" dirty="0"/>
              <a:t>Anything can change – no compatibility promised</a:t>
            </a:r>
          </a:p>
          <a:p>
            <a:pPr lvl="1"/>
            <a:r>
              <a:rPr lang="en-US" dirty="0"/>
              <a:t>Changes driven by implementation feedback</a:t>
            </a:r>
          </a:p>
          <a:p>
            <a:pPr lvl="2"/>
            <a:r>
              <a:rPr lang="en-US" dirty="0"/>
              <a:t>Most changes expected in resources</a:t>
            </a:r>
          </a:p>
          <a:p>
            <a:pPr lvl="2"/>
            <a:r>
              <a:rPr lang="en-US" dirty="0"/>
              <a:t>Already significant implementation experience through reference implementations, connectathons</a:t>
            </a:r>
          </a:p>
          <a:p>
            <a:pPr lvl="1"/>
            <a:r>
              <a:rPr lang="en-US" dirty="0"/>
              <a:t>Some needed resources aren’t yet defined</a:t>
            </a:r>
          </a:p>
          <a:p>
            <a:pPr lvl="2"/>
            <a:r>
              <a:rPr lang="en-US" dirty="0"/>
              <a:t>Outbreak, Public Health Case, etc.</a:t>
            </a:r>
          </a:p>
          <a:p>
            <a:pPr lvl="1"/>
            <a:r>
              <a:rPr lang="en-US" dirty="0"/>
              <a:t>Content will continue to go normative over many years</a:t>
            </a:r>
          </a:p>
          <a:p>
            <a:endParaRPr lang="en-CA" dirty="0"/>
          </a:p>
        </p:txBody>
      </p:sp>
      <p:sp>
        <p:nvSpPr>
          <p:cNvPr id="4" name="Footer Placeholder 3">
            <a:extLst>
              <a:ext uri="{FF2B5EF4-FFF2-40B4-BE49-F238E27FC236}">
                <a16:creationId xmlns:a16="http://schemas.microsoft.com/office/drawing/2014/main" id="{8A28DA0C-DECF-4391-8107-733F132F5F60}"/>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FDA9A64D-6A03-4EC4-87D4-EF7B1206CD3A}"/>
              </a:ext>
            </a:extLst>
          </p:cNvPr>
          <p:cNvSpPr>
            <a:spLocks noGrp="1"/>
          </p:cNvSpPr>
          <p:nvPr>
            <p:ph type="sldNum" sz="quarter" idx="11"/>
          </p:nvPr>
        </p:nvSpPr>
        <p:spPr/>
        <p:txBody>
          <a:bodyPr/>
          <a:lstStyle/>
          <a:p>
            <a:fld id="{6CACE926-AEF5-4BFE-8BD7-24414108CB7B}" type="slidenum">
              <a:rPr lang="en-US" altLang="en-US" smtClean="0"/>
              <a:pPr/>
              <a:t>95</a:t>
            </a:fld>
            <a:endParaRPr lang="en-US" altLang="en-US" dirty="0"/>
          </a:p>
        </p:txBody>
      </p:sp>
      <p:pic>
        <p:nvPicPr>
          <p:cNvPr id="6" name="Picture 2">
            <a:extLst>
              <a:ext uri="{FF2B5EF4-FFF2-40B4-BE49-F238E27FC236}">
                <a16:creationId xmlns:a16="http://schemas.microsoft.com/office/drawing/2014/main" id="{021AC7FB-328E-4BD2-94EA-0876436C740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2122" y="1238120"/>
            <a:ext cx="1127515" cy="816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76301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D6E46-EB08-4FA6-A338-CB35225A2789}"/>
              </a:ext>
            </a:extLst>
          </p:cNvPr>
          <p:cNvSpPr>
            <a:spLocks noGrp="1"/>
          </p:cNvSpPr>
          <p:nvPr>
            <p:ph type="title"/>
          </p:nvPr>
        </p:nvSpPr>
        <p:spPr/>
        <p:txBody>
          <a:bodyPr/>
          <a:lstStyle/>
          <a:p>
            <a:r>
              <a:rPr lang="en-US" dirty="0"/>
              <a:t>STU Strategies</a:t>
            </a:r>
            <a:endParaRPr lang="en-CA" dirty="0"/>
          </a:p>
        </p:txBody>
      </p:sp>
      <p:sp>
        <p:nvSpPr>
          <p:cNvPr id="3" name="Text Placeholder 2">
            <a:extLst>
              <a:ext uri="{FF2B5EF4-FFF2-40B4-BE49-F238E27FC236}">
                <a16:creationId xmlns:a16="http://schemas.microsoft.com/office/drawing/2014/main" id="{8F24DABE-C3D0-4728-9646-6E2A703E505F}"/>
              </a:ext>
            </a:extLst>
          </p:cNvPr>
          <p:cNvSpPr>
            <a:spLocks noGrp="1"/>
          </p:cNvSpPr>
          <p:nvPr>
            <p:ph type="body" sz="quarter" idx="13"/>
          </p:nvPr>
        </p:nvSpPr>
        <p:spPr/>
        <p:txBody>
          <a:bodyPr/>
          <a:lstStyle/>
          <a:p>
            <a:pPr lvl="0"/>
            <a:r>
              <a:rPr lang="en-US" dirty="0"/>
              <a:t>If multiple STU versions could be in play</a:t>
            </a:r>
          </a:p>
          <a:p>
            <a:pPr lvl="1"/>
            <a:r>
              <a:rPr lang="en-US" dirty="0"/>
              <a:t>Distinguish using mime type (with version) or distinct endpoints</a:t>
            </a:r>
          </a:p>
          <a:p>
            <a:pPr lvl="1"/>
            <a:r>
              <a:rPr lang="en-US" dirty="0"/>
              <a:t>Be prepared to transform between versions to move/rename elements or handle syntax changes</a:t>
            </a:r>
          </a:p>
          <a:p>
            <a:r>
              <a:rPr lang="en-US" dirty="0"/>
              <a:t>For missing resources</a:t>
            </a:r>
          </a:p>
          <a:p>
            <a:pPr lvl="1"/>
            <a:r>
              <a:rPr lang="en-US" dirty="0"/>
              <a:t>Use Basic</a:t>
            </a:r>
          </a:p>
          <a:p>
            <a:pPr lvl="1"/>
            <a:r>
              <a:rPr lang="en-US" dirty="0"/>
              <a:t>Create your own custom resource</a:t>
            </a:r>
          </a:p>
          <a:p>
            <a:pPr lvl="2"/>
            <a:r>
              <a:rPr lang="en-US" dirty="0"/>
              <a:t>Non-conformant, but ok during STU in closed community</a:t>
            </a:r>
          </a:p>
        </p:txBody>
      </p:sp>
      <p:sp>
        <p:nvSpPr>
          <p:cNvPr id="4" name="Footer Placeholder 3">
            <a:extLst>
              <a:ext uri="{FF2B5EF4-FFF2-40B4-BE49-F238E27FC236}">
                <a16:creationId xmlns:a16="http://schemas.microsoft.com/office/drawing/2014/main" id="{72812441-06D0-4749-9588-7F584B8AD7DB}"/>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6E073979-421D-45B8-AB90-7304DD65171F}"/>
              </a:ext>
            </a:extLst>
          </p:cNvPr>
          <p:cNvSpPr>
            <a:spLocks noGrp="1"/>
          </p:cNvSpPr>
          <p:nvPr>
            <p:ph type="sldNum" sz="quarter" idx="11"/>
          </p:nvPr>
        </p:nvSpPr>
        <p:spPr/>
        <p:txBody>
          <a:bodyPr/>
          <a:lstStyle/>
          <a:p>
            <a:fld id="{6CACE926-AEF5-4BFE-8BD7-24414108CB7B}" type="slidenum">
              <a:rPr lang="en-US" altLang="en-US" smtClean="0"/>
              <a:pPr/>
              <a:t>96</a:t>
            </a:fld>
            <a:endParaRPr lang="en-US" altLang="en-US" dirty="0"/>
          </a:p>
        </p:txBody>
      </p:sp>
      <p:pic>
        <p:nvPicPr>
          <p:cNvPr id="6" name="Picture 2" descr="C:\Users\office\AppData\Local\Microsoft\Windows\Temporary Internet Files\Content.IE5\5WDXES51\MC900078732[1].wmf">
            <a:extLst>
              <a:ext uri="{FF2B5EF4-FFF2-40B4-BE49-F238E27FC236}">
                <a16:creationId xmlns:a16="http://schemas.microsoft.com/office/drawing/2014/main" id="{4C9F6137-CC14-41AA-A3A8-5BA4C0DBD11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60095" y="2400941"/>
            <a:ext cx="824583" cy="117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5082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D2F9B-7D9F-4015-A2D0-30382E818D44}"/>
              </a:ext>
            </a:extLst>
          </p:cNvPr>
          <p:cNvSpPr>
            <a:spLocks noGrp="1"/>
          </p:cNvSpPr>
          <p:nvPr>
            <p:ph type="title"/>
          </p:nvPr>
        </p:nvSpPr>
        <p:spPr/>
        <p:txBody>
          <a:bodyPr/>
          <a:lstStyle/>
          <a:p>
            <a:r>
              <a:rPr lang="en-US" dirty="0"/>
              <a:t>FHIR adoption approaches</a:t>
            </a:r>
            <a:endParaRPr lang="en-CA" dirty="0"/>
          </a:p>
        </p:txBody>
      </p:sp>
      <p:sp>
        <p:nvSpPr>
          <p:cNvPr id="3" name="Text Placeholder 2">
            <a:extLst>
              <a:ext uri="{FF2B5EF4-FFF2-40B4-BE49-F238E27FC236}">
                <a16:creationId xmlns:a16="http://schemas.microsoft.com/office/drawing/2014/main" id="{410291A6-7F91-420E-982A-27BD3EBDE4AE}"/>
              </a:ext>
            </a:extLst>
          </p:cNvPr>
          <p:cNvSpPr>
            <a:spLocks noGrp="1"/>
          </p:cNvSpPr>
          <p:nvPr>
            <p:ph type="body" sz="quarter" idx="13"/>
          </p:nvPr>
        </p:nvSpPr>
        <p:spPr/>
        <p:txBody>
          <a:bodyPr/>
          <a:lstStyle/>
          <a:p>
            <a:pPr lvl="0"/>
            <a:r>
              <a:rPr lang="en-US" dirty="0"/>
              <a:t>Low hanging fruit</a:t>
            </a:r>
          </a:p>
          <a:p>
            <a:pPr lvl="1"/>
            <a:r>
              <a:rPr lang="en-US" dirty="0"/>
              <a:t>Registries</a:t>
            </a:r>
          </a:p>
          <a:p>
            <a:pPr lvl="1"/>
            <a:r>
              <a:rPr lang="en-US" dirty="0"/>
              <a:t>Terminology</a:t>
            </a:r>
          </a:p>
          <a:p>
            <a:pPr lvl="1"/>
            <a:r>
              <a:rPr lang="en-US" dirty="0"/>
              <a:t>MHD (XDS)</a:t>
            </a:r>
          </a:p>
          <a:p>
            <a:pPr lvl="1"/>
            <a:r>
              <a:rPr lang="en-US" dirty="0"/>
              <a:t>CCDA interface</a:t>
            </a:r>
          </a:p>
          <a:p>
            <a:pPr lvl="1"/>
            <a:r>
              <a:rPr lang="en-US" dirty="0"/>
              <a:t>Patient Portals / Mobile Health</a:t>
            </a:r>
          </a:p>
          <a:p>
            <a:pPr lvl="1"/>
            <a:r>
              <a:rPr lang="en-US" dirty="0"/>
              <a:t>Others?</a:t>
            </a:r>
          </a:p>
        </p:txBody>
      </p:sp>
      <p:sp>
        <p:nvSpPr>
          <p:cNvPr id="4" name="Footer Placeholder 3">
            <a:extLst>
              <a:ext uri="{FF2B5EF4-FFF2-40B4-BE49-F238E27FC236}">
                <a16:creationId xmlns:a16="http://schemas.microsoft.com/office/drawing/2014/main" id="{61E57945-B2B1-4DEE-A16D-AE19909A6D82}"/>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D4387F2B-CACA-4CB9-B486-DD8FC1878CC8}"/>
              </a:ext>
            </a:extLst>
          </p:cNvPr>
          <p:cNvSpPr>
            <a:spLocks noGrp="1"/>
          </p:cNvSpPr>
          <p:nvPr>
            <p:ph type="sldNum" sz="quarter" idx="11"/>
          </p:nvPr>
        </p:nvSpPr>
        <p:spPr/>
        <p:txBody>
          <a:bodyPr/>
          <a:lstStyle/>
          <a:p>
            <a:fld id="{6CACE926-AEF5-4BFE-8BD7-24414108CB7B}" type="slidenum">
              <a:rPr lang="en-US" altLang="en-US" smtClean="0"/>
              <a:pPr/>
              <a:t>97</a:t>
            </a:fld>
            <a:endParaRPr lang="en-US" altLang="en-US" dirty="0"/>
          </a:p>
        </p:txBody>
      </p:sp>
      <p:pic>
        <p:nvPicPr>
          <p:cNvPr id="7" name="Picture 2">
            <a:extLst>
              <a:ext uri="{FF2B5EF4-FFF2-40B4-BE49-F238E27FC236}">
                <a16:creationId xmlns:a16="http://schemas.microsoft.com/office/drawing/2014/main" id="{67178426-9577-4FDA-AB8E-FFD7217DE7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4138" y="1761661"/>
            <a:ext cx="1000125" cy="1359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45505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FB923-B81C-487A-9887-081C9978E605}"/>
              </a:ext>
            </a:extLst>
          </p:cNvPr>
          <p:cNvSpPr>
            <a:spLocks noGrp="1"/>
          </p:cNvSpPr>
          <p:nvPr>
            <p:ph type="title"/>
          </p:nvPr>
        </p:nvSpPr>
        <p:spPr/>
        <p:txBody>
          <a:bodyPr/>
          <a:lstStyle/>
          <a:p>
            <a:r>
              <a:rPr lang="en-US" dirty="0"/>
              <a:t>FHIR adoption approaches (cont’d)</a:t>
            </a:r>
            <a:endParaRPr lang="en-CA" dirty="0"/>
          </a:p>
        </p:txBody>
      </p:sp>
      <p:sp>
        <p:nvSpPr>
          <p:cNvPr id="3" name="Text Placeholder 2">
            <a:extLst>
              <a:ext uri="{FF2B5EF4-FFF2-40B4-BE49-F238E27FC236}">
                <a16:creationId xmlns:a16="http://schemas.microsoft.com/office/drawing/2014/main" id="{19A5E54F-70F5-40B8-96EF-E3F5CB8EE6D9}"/>
              </a:ext>
            </a:extLst>
          </p:cNvPr>
          <p:cNvSpPr>
            <a:spLocks noGrp="1"/>
          </p:cNvSpPr>
          <p:nvPr>
            <p:ph type="body" sz="quarter" idx="13"/>
          </p:nvPr>
        </p:nvSpPr>
        <p:spPr/>
        <p:txBody>
          <a:bodyPr/>
          <a:lstStyle/>
          <a:p>
            <a:pPr lvl="0"/>
            <a:r>
              <a:rPr lang="en-US" dirty="0"/>
              <a:t>Trial &amp; experiment</a:t>
            </a:r>
          </a:p>
          <a:p>
            <a:pPr lvl="1"/>
            <a:r>
              <a:rPr lang="en-US" dirty="0"/>
              <a:t>Green-field</a:t>
            </a:r>
          </a:p>
          <a:p>
            <a:pPr lvl="1"/>
            <a:r>
              <a:rPr lang="en-US" dirty="0"/>
              <a:t>Pilots</a:t>
            </a:r>
          </a:p>
          <a:p>
            <a:pPr lvl="1"/>
            <a:r>
              <a:rPr lang="en-US" dirty="0"/>
              <a:t>“good fit” solutions (mobile, social media)</a:t>
            </a:r>
          </a:p>
          <a:p>
            <a:pPr lvl="1"/>
            <a:r>
              <a:rPr lang="en-US" dirty="0"/>
              <a:t>Elements not standardized elsewhere</a:t>
            </a:r>
          </a:p>
          <a:p>
            <a:pPr lvl="2"/>
            <a:r>
              <a:rPr lang="en-US" dirty="0"/>
              <a:t>Questionnaire, </a:t>
            </a:r>
            <a:r>
              <a:rPr lang="en-US" dirty="0" err="1"/>
              <a:t>ConceptMap</a:t>
            </a:r>
            <a:r>
              <a:rPr lang="en-US" dirty="0"/>
              <a:t>, etc.</a:t>
            </a:r>
          </a:p>
        </p:txBody>
      </p:sp>
      <p:sp>
        <p:nvSpPr>
          <p:cNvPr id="4" name="Footer Placeholder 3">
            <a:extLst>
              <a:ext uri="{FF2B5EF4-FFF2-40B4-BE49-F238E27FC236}">
                <a16:creationId xmlns:a16="http://schemas.microsoft.com/office/drawing/2014/main" id="{39E63FA6-1E04-4B94-9BBC-5E9AE41BADD1}"/>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17416EFD-016B-4B6F-B8AB-EF44F65CC85E}"/>
              </a:ext>
            </a:extLst>
          </p:cNvPr>
          <p:cNvSpPr>
            <a:spLocks noGrp="1"/>
          </p:cNvSpPr>
          <p:nvPr>
            <p:ph type="sldNum" sz="quarter" idx="11"/>
          </p:nvPr>
        </p:nvSpPr>
        <p:spPr/>
        <p:txBody>
          <a:bodyPr/>
          <a:lstStyle/>
          <a:p>
            <a:fld id="{6CACE926-AEF5-4BFE-8BD7-24414108CB7B}" type="slidenum">
              <a:rPr lang="en-US" altLang="en-US" smtClean="0"/>
              <a:pPr/>
              <a:t>98</a:t>
            </a:fld>
            <a:endParaRPr lang="en-US" altLang="en-US" dirty="0"/>
          </a:p>
        </p:txBody>
      </p:sp>
      <p:pic>
        <p:nvPicPr>
          <p:cNvPr id="6" name="Picture 2">
            <a:extLst>
              <a:ext uri="{FF2B5EF4-FFF2-40B4-BE49-F238E27FC236}">
                <a16:creationId xmlns:a16="http://schemas.microsoft.com/office/drawing/2014/main" id="{23D6880E-BD85-4476-B9B9-3D2CB857AF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9603" y="2889599"/>
            <a:ext cx="1322784" cy="135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50531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76095-A3B9-41C2-AD93-ACE5F807EEE0}"/>
              </a:ext>
            </a:extLst>
          </p:cNvPr>
          <p:cNvSpPr>
            <a:spLocks noGrp="1"/>
          </p:cNvSpPr>
          <p:nvPr>
            <p:ph type="title"/>
          </p:nvPr>
        </p:nvSpPr>
        <p:spPr/>
        <p:txBody>
          <a:bodyPr/>
          <a:lstStyle/>
          <a:p>
            <a:r>
              <a:rPr lang="en-US" dirty="0"/>
              <a:t>FHIR adoption approaches (cont’d)</a:t>
            </a:r>
            <a:endParaRPr lang="en-CA" dirty="0"/>
          </a:p>
        </p:txBody>
      </p:sp>
      <p:sp>
        <p:nvSpPr>
          <p:cNvPr id="3" name="Text Placeholder 2">
            <a:extLst>
              <a:ext uri="{FF2B5EF4-FFF2-40B4-BE49-F238E27FC236}">
                <a16:creationId xmlns:a16="http://schemas.microsoft.com/office/drawing/2014/main" id="{7CDE8EC3-743A-4A21-8F45-87F616530DA2}"/>
              </a:ext>
            </a:extLst>
          </p:cNvPr>
          <p:cNvSpPr>
            <a:spLocks noGrp="1"/>
          </p:cNvSpPr>
          <p:nvPr>
            <p:ph type="body" sz="quarter" idx="13"/>
          </p:nvPr>
        </p:nvSpPr>
        <p:spPr/>
        <p:txBody>
          <a:bodyPr/>
          <a:lstStyle/>
          <a:p>
            <a:r>
              <a:rPr lang="en-US" dirty="0"/>
              <a:t>Deep dive</a:t>
            </a:r>
          </a:p>
          <a:p>
            <a:pPr lvl="1"/>
            <a:r>
              <a:rPr lang="en-US" dirty="0"/>
              <a:t>For the brave</a:t>
            </a:r>
          </a:p>
          <a:p>
            <a:pPr lvl="1"/>
            <a:r>
              <a:rPr lang="en-US" dirty="0"/>
              <a:t>May be premature during STU period, given that specification is likely to change</a:t>
            </a:r>
          </a:p>
          <a:p>
            <a:pPr lvl="1"/>
            <a:r>
              <a:rPr lang="en-US" dirty="0"/>
              <a:t>Ability to adapt to change is essential</a:t>
            </a:r>
          </a:p>
        </p:txBody>
      </p:sp>
      <p:sp>
        <p:nvSpPr>
          <p:cNvPr id="4" name="Footer Placeholder 3">
            <a:extLst>
              <a:ext uri="{FF2B5EF4-FFF2-40B4-BE49-F238E27FC236}">
                <a16:creationId xmlns:a16="http://schemas.microsoft.com/office/drawing/2014/main" id="{ABE100DF-C093-4C72-A747-ED9401A5F925}"/>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280DB34C-A8C6-44DD-A144-88B5FCC17CDF}"/>
              </a:ext>
            </a:extLst>
          </p:cNvPr>
          <p:cNvSpPr>
            <a:spLocks noGrp="1"/>
          </p:cNvSpPr>
          <p:nvPr>
            <p:ph type="sldNum" sz="quarter" idx="11"/>
          </p:nvPr>
        </p:nvSpPr>
        <p:spPr/>
        <p:txBody>
          <a:bodyPr/>
          <a:lstStyle/>
          <a:p>
            <a:fld id="{6CACE926-AEF5-4BFE-8BD7-24414108CB7B}" type="slidenum">
              <a:rPr lang="en-US" altLang="en-US" smtClean="0"/>
              <a:pPr/>
              <a:t>99</a:t>
            </a:fld>
            <a:endParaRPr lang="en-US" altLang="en-US" dirty="0"/>
          </a:p>
        </p:txBody>
      </p:sp>
      <p:pic>
        <p:nvPicPr>
          <p:cNvPr id="6" name="Picture 2">
            <a:extLst>
              <a:ext uri="{FF2B5EF4-FFF2-40B4-BE49-F238E27FC236}">
                <a16:creationId xmlns:a16="http://schemas.microsoft.com/office/drawing/2014/main" id="{5461A6AB-6013-4158-830E-798CB62A19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9578" y="2647144"/>
            <a:ext cx="1522809"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71090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HL7_PowerPoint_EduWebinar_032119</Template>
  <TotalTime>5191</TotalTime>
  <Words>9384</Words>
  <Application>Microsoft Office PowerPoint</Application>
  <PresentationFormat>On-screen Show (16:9)</PresentationFormat>
  <Paragraphs>1120</Paragraphs>
  <Slides>109</Slides>
  <Notes>2</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109</vt:i4>
      </vt:variant>
    </vt:vector>
  </HeadingPairs>
  <TitlesOfParts>
    <vt:vector size="116" baseType="lpstr">
      <vt:lpstr>Arial</vt:lpstr>
      <vt:lpstr>Calibri</vt:lpstr>
      <vt:lpstr>Courier New</vt:lpstr>
      <vt:lpstr>Franklin Gothic Book</vt:lpstr>
      <vt:lpstr>Souce Sans Pro</vt:lpstr>
      <vt:lpstr>Wingdings</vt:lpstr>
      <vt:lpstr>Office Theme</vt:lpstr>
      <vt:lpstr>Designing and Architecting FHIR Solutions</vt:lpstr>
      <vt:lpstr>Who am I?</vt:lpstr>
      <vt:lpstr>This presentation</vt:lpstr>
      <vt:lpstr>Learning Objectives</vt:lpstr>
      <vt:lpstr>Level Setting</vt:lpstr>
      <vt:lpstr>Agenda</vt:lpstr>
      <vt:lpstr>Agenda</vt:lpstr>
      <vt:lpstr>What Paradigm?</vt:lpstr>
      <vt:lpstr>Paradigms</vt:lpstr>
      <vt:lpstr>REST</vt:lpstr>
      <vt:lpstr>FHIR REST URLs</vt:lpstr>
      <vt:lpstr>Example operations</vt:lpstr>
      <vt:lpstr>When to use REST?</vt:lpstr>
      <vt:lpstr>When to avoid REST?</vt:lpstr>
      <vt:lpstr>Documents</vt:lpstr>
      <vt:lpstr>Documents – are bundles</vt:lpstr>
      <vt:lpstr>When to use Documents?</vt:lpstr>
      <vt:lpstr>When avoid Documents?</vt:lpstr>
      <vt:lpstr>Messages</vt:lpstr>
      <vt:lpstr>Messages – are bundles</vt:lpstr>
      <vt:lpstr>When to use Messaging?</vt:lpstr>
      <vt:lpstr>When to avoid Messaging?</vt:lpstr>
      <vt:lpstr>Other</vt:lpstr>
      <vt:lpstr>When to use other paradigms?</vt:lpstr>
      <vt:lpstr>When not to use ‘other’?</vt:lpstr>
      <vt:lpstr>Paradigm guidance</vt:lpstr>
      <vt:lpstr>Combining paradigms</vt:lpstr>
      <vt:lpstr>Caveats with combining paradigms</vt:lpstr>
      <vt:lpstr>Apply it</vt:lpstr>
      <vt:lpstr>Learning Objectives</vt:lpstr>
      <vt:lpstr>FHIR Architecture Approaches</vt:lpstr>
      <vt:lpstr>Exchange options</vt:lpstr>
      <vt:lpstr>Repository model</vt:lpstr>
      <vt:lpstr>Beyond Exchange</vt:lpstr>
      <vt:lpstr>Overview of a server</vt:lpstr>
      <vt:lpstr>From wire to store</vt:lpstr>
      <vt:lpstr>SMART on FHIR</vt:lpstr>
      <vt:lpstr>CDS Hooks</vt:lpstr>
      <vt:lpstr>Architectures</vt:lpstr>
      <vt:lpstr>Bottom Line</vt:lpstr>
      <vt:lpstr>Learning Objectives</vt:lpstr>
      <vt:lpstr>FHIR Features</vt:lpstr>
      <vt:lpstr>FHIR Features</vt:lpstr>
      <vt:lpstr>Narrative</vt:lpstr>
      <vt:lpstr>Narrative</vt:lpstr>
      <vt:lpstr>Narrative decisions (cont’d)</vt:lpstr>
      <vt:lpstr>Narrative decisions (cont’d)</vt:lpstr>
      <vt:lpstr>Extensions</vt:lpstr>
      <vt:lpstr>Extensions (cont’d)</vt:lpstr>
      <vt:lpstr>Extension decisions</vt:lpstr>
      <vt:lpstr>Extension decisions (cont’d)</vt:lpstr>
      <vt:lpstr>Extension decisions (cont’d)</vt:lpstr>
      <vt:lpstr>Extension decisions (cont’d)</vt:lpstr>
      <vt:lpstr>Modifier Extensions</vt:lpstr>
      <vt:lpstr>Modifier Extension decisions</vt:lpstr>
      <vt:lpstr>Versions</vt:lpstr>
      <vt:lpstr>Versions (cont’d)</vt:lpstr>
      <vt:lpstr>Pop Quiz</vt:lpstr>
      <vt:lpstr>Tags</vt:lpstr>
      <vt:lpstr>Tags (cont’d)</vt:lpstr>
      <vt:lpstr>Tag decisions</vt:lpstr>
      <vt:lpstr>Syntaxes</vt:lpstr>
      <vt:lpstr>Syntaxes (cont’d)</vt:lpstr>
      <vt:lpstr>Syntax decisions</vt:lpstr>
      <vt:lpstr>Signatures</vt:lpstr>
      <vt:lpstr>Reference library</vt:lpstr>
      <vt:lpstr>Reference library decisions</vt:lpstr>
      <vt:lpstr>Conformance resources</vt:lpstr>
      <vt:lpstr>Conformance resources (cont’d)</vt:lpstr>
      <vt:lpstr>Bundles</vt:lpstr>
      <vt:lpstr>Bundles (cont’d)</vt:lpstr>
      <vt:lpstr>Bundle decisions</vt:lpstr>
      <vt:lpstr>Bundle decisions (cont’d)</vt:lpstr>
      <vt:lpstr>Apply it</vt:lpstr>
      <vt:lpstr>Additional Considerations</vt:lpstr>
      <vt:lpstr>Additional Considerations</vt:lpstr>
      <vt:lpstr>Resolving identity</vt:lpstr>
      <vt:lpstr>Resolving identity (cont’d)</vt:lpstr>
      <vt:lpstr>Missing data</vt:lpstr>
      <vt:lpstr>Looping</vt:lpstr>
      <vt:lpstr>Variable Server capabilities</vt:lpstr>
      <vt:lpstr>Variable Server capabilities (cont’d)</vt:lpstr>
      <vt:lpstr>Prohibiting data elements</vt:lpstr>
      <vt:lpstr>Interoperating with legacy</vt:lpstr>
      <vt:lpstr>Learning Objectives</vt:lpstr>
      <vt:lpstr>Profiled FHIR</vt:lpstr>
      <vt:lpstr>Profile-less FHIR</vt:lpstr>
      <vt:lpstr>Profile Uses</vt:lpstr>
      <vt:lpstr>Profiled Observation (Blood Pressure)</vt:lpstr>
      <vt:lpstr>Profiles to guide behavior</vt:lpstr>
      <vt:lpstr>Simultaneous profiles</vt:lpstr>
      <vt:lpstr>Declaring profiles</vt:lpstr>
      <vt:lpstr>Learning Objectives</vt:lpstr>
      <vt:lpstr>What Now?</vt:lpstr>
      <vt:lpstr>Dealing with STU</vt:lpstr>
      <vt:lpstr>STU Strategies</vt:lpstr>
      <vt:lpstr>FHIR adoption approaches</vt:lpstr>
      <vt:lpstr>FHIR adoption approaches (cont’d)</vt:lpstr>
      <vt:lpstr>FHIR adoption approaches (cont’d)</vt:lpstr>
      <vt:lpstr>FHIR adoption approaches (cont’d)</vt:lpstr>
      <vt:lpstr>Estimating</vt:lpstr>
      <vt:lpstr>Skill requirements</vt:lpstr>
      <vt:lpstr>Considerations</vt:lpstr>
      <vt:lpstr>Time-points for re-evaluation</vt:lpstr>
      <vt:lpstr>Resources wiki.hl7.org/?title=FHIR</vt:lpstr>
      <vt:lpstr>Next steps for you</vt:lpstr>
      <vt:lpstr>Education opportunities</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HEADLINE  GOES HERE</dc:title>
  <dc:creator>Patricia Guerra</dc:creator>
  <cp:lastModifiedBy>Lloyd McKenzie</cp:lastModifiedBy>
  <cp:revision>261</cp:revision>
  <dcterms:created xsi:type="dcterms:W3CDTF">2019-03-22T18:05:01Z</dcterms:created>
  <dcterms:modified xsi:type="dcterms:W3CDTF">2019-04-24T21:09:12Z</dcterms:modified>
</cp:coreProperties>
</file>